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56" r:id="rId2"/>
    <p:sldId id="343" r:id="rId3"/>
    <p:sldId id="342" r:id="rId4"/>
    <p:sldId id="330" r:id="rId5"/>
    <p:sldId id="364" r:id="rId6"/>
    <p:sldId id="345" r:id="rId7"/>
    <p:sldId id="365" r:id="rId8"/>
    <p:sldId id="347" r:id="rId9"/>
    <p:sldId id="348" r:id="rId10"/>
    <p:sldId id="350" r:id="rId11"/>
    <p:sldId id="361" r:id="rId12"/>
    <p:sldId id="353" r:id="rId13"/>
    <p:sldId id="356" r:id="rId14"/>
    <p:sldId id="357" r:id="rId15"/>
    <p:sldId id="359" r:id="rId16"/>
    <p:sldId id="349" r:id="rId17"/>
    <p:sldId id="354" r:id="rId18"/>
    <p:sldId id="351" r:id="rId19"/>
    <p:sldId id="360" r:id="rId20"/>
    <p:sldId id="337" r:id="rId21"/>
    <p:sldId id="355" r:id="rId22"/>
    <p:sldId id="362" r:id="rId23"/>
    <p:sldId id="334" r:id="rId24"/>
    <p:sldId id="358" r:id="rId25"/>
    <p:sldId id="260" r:id="rId26"/>
    <p:sldId id="261" r:id="rId27"/>
  </p:sldIdLst>
  <p:sldSz cx="9144000" cy="6858000" type="screen4x3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974">
          <p15:clr>
            <a:srgbClr val="A4A3A4"/>
          </p15:clr>
        </p15:guide>
        <p15:guide id="3" orient="horz" pos="1434">
          <p15:clr>
            <a:srgbClr val="A4A3A4"/>
          </p15:clr>
        </p15:guide>
        <p15:guide id="4" pos="2880">
          <p15:clr>
            <a:srgbClr val="A4A3A4"/>
          </p15:clr>
        </p15:guide>
        <p15:guide id="5" pos="5488">
          <p15:clr>
            <a:srgbClr val="A4A3A4"/>
          </p15:clr>
        </p15:guide>
        <p15:guide id="6" pos="272">
          <p15:clr>
            <a:srgbClr val="A4A3A4"/>
          </p15:clr>
        </p15:guide>
        <p15:guide id="7" pos="7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769"/>
    <a:srgbClr val="EAE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1" autoAdjust="0"/>
    <p:restoredTop sz="88243" autoAdjust="0"/>
  </p:normalViewPr>
  <p:slideViewPr>
    <p:cSldViewPr showGuides="1">
      <p:cViewPr varScale="1">
        <p:scale>
          <a:sx n="64" d="100"/>
          <a:sy n="64" d="100"/>
        </p:scale>
        <p:origin x="726" y="72"/>
      </p:cViewPr>
      <p:guideLst>
        <p:guide orient="horz" pos="2160"/>
        <p:guide orient="horz" pos="3974"/>
        <p:guide orient="horz" pos="1434"/>
        <p:guide pos="2880"/>
        <p:guide pos="5488"/>
        <p:guide pos="272"/>
        <p:guide pos="7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7" d="100"/>
        <a:sy n="12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4BA52-30B0-4077-ACCB-40A49A5AA35E}" type="datetimeFigureOut">
              <a:rPr lang="fr-FR" smtClean="0"/>
              <a:t>20/10/2018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A391B-EC18-453F-B7A6-BE2127F644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3499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252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86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777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0546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822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6650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42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578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242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995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690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9620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7739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23368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427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828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37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570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414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07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173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noProof="0" dirty="0" smtClean="0"/>
              <a:t>As</a:t>
            </a:r>
            <a:r>
              <a:rPr lang="fr-FR" baseline="0" noProof="0" dirty="0" smtClean="0"/>
              <a:t> </a:t>
            </a:r>
            <a:r>
              <a:rPr lang="fr-FR" baseline="0" noProof="0" dirty="0" err="1" smtClean="0"/>
              <a:t>well</a:t>
            </a:r>
            <a:r>
              <a:rPr lang="fr-FR" baseline="0" noProof="0" dirty="0" smtClean="0"/>
              <a:t> as the </a:t>
            </a:r>
            <a:r>
              <a:rPr lang="fr-FR" baseline="0" noProof="0" dirty="0" err="1" smtClean="0"/>
              <a:t>progress</a:t>
            </a:r>
            <a:r>
              <a:rPr lang="fr-FR" baseline="0" noProof="0" dirty="0" smtClean="0"/>
              <a:t> of </a:t>
            </a:r>
            <a:r>
              <a:rPr lang="fr-FR" baseline="0" noProof="0" dirty="0" err="1" smtClean="0"/>
              <a:t>fear</a:t>
            </a:r>
            <a:r>
              <a:rPr lang="fr-FR" baseline="0" noProof="0" dirty="0" smtClean="0"/>
              <a:t> (</a:t>
            </a:r>
            <a:r>
              <a:rPr lang="fr-FR" baseline="0" noProof="0" dirty="0" err="1" smtClean="0"/>
              <a:t>fake</a:t>
            </a:r>
            <a:r>
              <a:rPr lang="fr-FR" baseline="0" noProof="0" dirty="0" smtClean="0"/>
              <a:t> news, </a:t>
            </a:r>
            <a:r>
              <a:rPr lang="fr-FR" baseline="0" noProof="0" dirty="0" err="1" smtClean="0"/>
              <a:t>unamployment</a:t>
            </a:r>
            <a:r>
              <a:rPr lang="fr-FR" baseline="0" noProof="0" dirty="0" smtClean="0"/>
              <a:t>, </a:t>
            </a:r>
            <a:r>
              <a:rPr lang="fr-FR" baseline="0" noProof="0" dirty="0" err="1" smtClean="0"/>
              <a:t>etc</a:t>
            </a:r>
            <a:r>
              <a:rPr lang="mr-IN" baseline="0" noProof="0" dirty="0" smtClean="0"/>
              <a:t>…</a:t>
            </a:r>
            <a:r>
              <a:rPr lang="fr-FR" baseline="0" noProof="0" dirty="0" smtClean="0"/>
              <a:t>)</a:t>
            </a:r>
            <a:endParaRPr lang="fr-FR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8495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905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A391B-EC18-453F-B7A6-BE2127F6443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659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rbonne-universites.fr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uver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50938" y="1988840"/>
            <a:ext cx="7453510" cy="1692188"/>
          </a:xfrm>
        </p:spPr>
        <p:txBody>
          <a:bodyPr anchor="ctr">
            <a:noAutofit/>
          </a:bodyPr>
          <a:lstStyle>
            <a:lvl1pPr>
              <a:defRPr sz="5800">
                <a:solidFill>
                  <a:schemeClr val="bg2"/>
                </a:solidFill>
              </a:defRPr>
            </a:lvl1pPr>
          </a:lstStyle>
          <a:p>
            <a:r>
              <a:rPr lang="en-US" noProof="0" dirty="0" err="1" smtClean="0"/>
              <a:t>Modifiez</a:t>
            </a:r>
            <a:r>
              <a:rPr lang="en-US" noProof="0" dirty="0" smtClean="0"/>
              <a:t> le style du </a:t>
            </a:r>
            <a:r>
              <a:rPr lang="en-US" noProof="0" dirty="0" err="1" smtClean="0"/>
              <a:t>titre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605804" y="2302024"/>
            <a:ext cx="3106396" cy="406896"/>
          </a:xfrm>
        </p:spPr>
        <p:txBody>
          <a:bodyPr>
            <a:normAutofit/>
          </a:bodyPr>
          <a:lstStyle>
            <a:lvl1pPr marL="0" indent="0" algn="l">
              <a:buNone/>
              <a:defRPr sz="1000" cap="all" baseline="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err="1" smtClean="0"/>
              <a:t>Modifiez</a:t>
            </a:r>
            <a:r>
              <a:rPr lang="en-US" noProof="0" dirty="0" smtClean="0"/>
              <a:t> le style des sous-</a:t>
            </a:r>
            <a:r>
              <a:rPr lang="en-US" noProof="0" dirty="0" err="1" smtClean="0"/>
              <a:t>titres</a:t>
            </a:r>
            <a:r>
              <a:rPr lang="en-US" noProof="0" dirty="0" smtClean="0"/>
              <a:t> du masque</a:t>
            </a:r>
            <a:endParaRPr lang="en-US" noProof="0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048" y="4905164"/>
            <a:ext cx="1620000" cy="652999"/>
          </a:xfrm>
          <a:prstGeom prst="rect">
            <a:avLst/>
          </a:prstGeom>
        </p:spPr>
      </p:pic>
      <p:sp>
        <p:nvSpPr>
          <p:cNvPr id="4" name="ZoneTexte 3"/>
          <p:cNvSpPr txBox="1"/>
          <p:nvPr userDrawn="1"/>
        </p:nvSpPr>
        <p:spPr>
          <a:xfrm>
            <a:off x="1475656" y="4077072"/>
            <a:ext cx="3456384" cy="36933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University Consortium of the 21st Century Maritime Silk Road </a:t>
            </a:r>
          </a:p>
        </p:txBody>
      </p:sp>
    </p:spTree>
    <p:extLst>
      <p:ext uri="{BB962C8B-B14F-4D97-AF65-F5344CB8AC3E}">
        <p14:creationId xmlns:p14="http://schemas.microsoft.com/office/powerpoint/2010/main" val="2209063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Modifiez</a:t>
            </a:r>
            <a:r>
              <a:rPr lang="en-US" noProof="0" dirty="0" smtClean="0"/>
              <a:t> le style du </a:t>
            </a:r>
            <a:r>
              <a:rPr lang="en-US" noProof="0" dirty="0" err="1" smtClean="0"/>
              <a:t>titre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err="1" smtClean="0"/>
              <a:t>Titre</a:t>
            </a:r>
            <a:r>
              <a:rPr lang="en-US" noProof="0" smtClean="0"/>
              <a:t> de la </a:t>
            </a:r>
            <a:r>
              <a:rPr lang="en-US" noProof="0" err="1" smtClean="0"/>
              <a:t>présentation</a:t>
            </a:r>
            <a:endParaRPr lang="en-US" noProof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1150938" y="2276475"/>
            <a:ext cx="7561262" cy="4032250"/>
          </a:xfrm>
        </p:spPr>
        <p:txBody>
          <a:bodyPr/>
          <a:lstStyle/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  <p:sp>
        <p:nvSpPr>
          <p:cNvPr id="6" name="Espace réservé du texte 7"/>
          <p:cNvSpPr>
            <a:spLocks noGrp="1"/>
          </p:cNvSpPr>
          <p:nvPr>
            <p:ph type="body" sz="quarter" idx="15" hasCustomPrompt="1"/>
          </p:nvPr>
        </p:nvSpPr>
        <p:spPr>
          <a:xfrm>
            <a:off x="1152932" y="6598509"/>
            <a:ext cx="2160000" cy="107722"/>
          </a:xfrm>
        </p:spPr>
        <p:txBody>
          <a:bodyPr anchor="b">
            <a:spAutoFit/>
          </a:bodyPr>
          <a:lstStyle>
            <a:lvl1pPr>
              <a:defRPr sz="700" cap="all" baseline="0">
                <a:latin typeface="+mn-lt"/>
              </a:defRPr>
            </a:lvl1pPr>
            <a:lvl2pPr marL="144000" indent="-144000">
              <a:spcBef>
                <a:spcPts val="300"/>
              </a:spcBef>
              <a:buSzPct val="80000"/>
              <a:buFont typeface="Wingdings" panose="05000000000000000000" pitchFamily="2" charset="2"/>
              <a:buChar char="l"/>
              <a:defRPr sz="1100" b="0"/>
            </a:lvl2pPr>
          </a:lstStyle>
          <a:p>
            <a:pPr lvl="0"/>
            <a:r>
              <a:rPr lang="en-US" noProof="0" dirty="0" smtClean="0"/>
              <a:t>TITRE DE LA SECTION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18744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Modifiez</a:t>
            </a:r>
            <a:r>
              <a:rPr lang="en-US" noProof="0" dirty="0" smtClean="0"/>
              <a:t> le style du </a:t>
            </a:r>
            <a:r>
              <a:rPr lang="en-US" noProof="0" dirty="0" err="1" smtClean="0"/>
              <a:t>titre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err="1" smtClean="0"/>
              <a:t>Titre</a:t>
            </a:r>
            <a:r>
              <a:rPr lang="en-US" noProof="0" smtClean="0"/>
              <a:t> de la </a:t>
            </a:r>
            <a:r>
              <a:rPr lang="en-US" noProof="0" err="1" smtClean="0"/>
              <a:t>présentation</a:t>
            </a:r>
            <a:endParaRPr lang="en-US" noProof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1150938" y="2276475"/>
            <a:ext cx="7561262" cy="4032250"/>
          </a:xfrm>
        </p:spPr>
        <p:txBody>
          <a:bodyPr/>
          <a:lstStyle/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  <p:sp>
        <p:nvSpPr>
          <p:cNvPr id="6" name="Espace réservé du texte 7"/>
          <p:cNvSpPr>
            <a:spLocks noGrp="1"/>
          </p:cNvSpPr>
          <p:nvPr>
            <p:ph type="body" sz="quarter" idx="15" hasCustomPrompt="1"/>
          </p:nvPr>
        </p:nvSpPr>
        <p:spPr>
          <a:xfrm>
            <a:off x="1152932" y="6598509"/>
            <a:ext cx="2160000" cy="107722"/>
          </a:xfrm>
        </p:spPr>
        <p:txBody>
          <a:bodyPr anchor="b">
            <a:spAutoFit/>
          </a:bodyPr>
          <a:lstStyle>
            <a:lvl1pPr>
              <a:defRPr sz="700" cap="all" baseline="0">
                <a:latin typeface="+mn-lt"/>
              </a:defRPr>
            </a:lvl1pPr>
            <a:lvl2pPr marL="144000" indent="-144000">
              <a:spcBef>
                <a:spcPts val="300"/>
              </a:spcBef>
              <a:buSzPct val="80000"/>
              <a:buFont typeface="Wingdings" panose="05000000000000000000" pitchFamily="2" charset="2"/>
              <a:buChar char="l"/>
              <a:defRPr sz="1100" b="0"/>
            </a:lvl2pPr>
          </a:lstStyle>
          <a:p>
            <a:pPr lvl="0"/>
            <a:r>
              <a:rPr lang="en-US" noProof="0" dirty="0" smtClean="0"/>
              <a:t>TITRE DE LA SECTION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9862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1708" y="836712"/>
            <a:ext cx="7535862" cy="1440160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 smtClean="0"/>
              <a:t>Modifiez</a:t>
            </a:r>
            <a:r>
              <a:rPr lang="en-US" noProof="0" dirty="0" smtClean="0"/>
              <a:t> le style du </a:t>
            </a:r>
            <a:r>
              <a:rPr lang="en-US" noProof="0" dirty="0" err="1" smtClean="0"/>
              <a:t>titre</a:t>
            </a:r>
            <a:endParaRPr lang="en-US" noProof="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7"/>
          </p:nvPr>
        </p:nvSpPr>
        <p:spPr>
          <a:xfrm>
            <a:off x="1092052" y="2708920"/>
            <a:ext cx="4321162" cy="3599805"/>
          </a:xfrm>
        </p:spPr>
        <p:txBody>
          <a:bodyPr/>
          <a:lstStyle>
            <a:lvl1pPr marL="288000" indent="-288000">
              <a:spcBef>
                <a:spcPts val="600"/>
              </a:spcBef>
              <a:buClr>
                <a:schemeClr val="accent1"/>
              </a:buClr>
              <a:buFont typeface="+mj-lt"/>
              <a:buAutoNum type="arabicPeriod"/>
              <a:defRPr sz="1400" cap="all" baseline="0"/>
            </a:lvl1pPr>
            <a:lvl2pPr marL="288000">
              <a:spcBef>
                <a:spcPts val="0"/>
              </a:spcBef>
              <a:spcAft>
                <a:spcPts val="0"/>
              </a:spcAft>
              <a:defRPr sz="1200" b="0"/>
            </a:lvl2pPr>
            <a:lvl3pPr marL="288000">
              <a:spcBef>
                <a:spcPts val="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</p:txBody>
      </p:sp>
      <p:sp>
        <p:nvSpPr>
          <p:cNvPr id="6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01254" y="6601044"/>
            <a:ext cx="2520000" cy="107722"/>
          </a:xfrm>
        </p:spPr>
        <p:txBody>
          <a:bodyPr/>
          <a:lstStyle/>
          <a:p>
            <a:r>
              <a:rPr lang="en-US" dirty="0" smtClean="0"/>
              <a:t>UCMSR, Xiamen, October 2018</a:t>
            </a:r>
            <a:endParaRPr lang="en-US" dirty="0"/>
          </a:p>
        </p:txBody>
      </p:sp>
      <p:sp>
        <p:nvSpPr>
          <p:cNvPr id="7" name="Espace réservé du texte 9"/>
          <p:cNvSpPr>
            <a:spLocks noGrp="1"/>
          </p:cNvSpPr>
          <p:nvPr>
            <p:ph type="body" sz="quarter" idx="15"/>
          </p:nvPr>
        </p:nvSpPr>
        <p:spPr>
          <a:xfrm>
            <a:off x="1187864" y="6598509"/>
            <a:ext cx="2160000" cy="107722"/>
          </a:xfrm>
        </p:spPr>
        <p:txBody>
          <a:bodyPr>
            <a:noAutofit/>
          </a:bodyPr>
          <a:lstStyle>
            <a:lvl1pPr>
              <a:defRPr sz="700" b="0"/>
            </a:lvl1pPr>
          </a:lstStyle>
          <a:p>
            <a:r>
              <a:rPr lang="en-US" dirty="0" smtClean="0"/>
              <a:t>Sorbonne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1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598384" y="2024844"/>
            <a:ext cx="1441668" cy="1619796"/>
          </a:xfrm>
        </p:spPr>
        <p:txBody>
          <a:bodyPr wrap="none" anchor="t">
            <a:noAutofit/>
          </a:bodyPr>
          <a:lstStyle>
            <a:lvl1pPr algn="l">
              <a:lnSpc>
                <a:spcPts val="16000"/>
              </a:lnSpc>
              <a:defRPr sz="16000" b="0" cap="all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 smtClean="0"/>
              <a:t>0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1900" y="3765017"/>
            <a:ext cx="5040299" cy="1320167"/>
          </a:xfrm>
        </p:spPr>
        <p:txBody>
          <a:bodyPr anchor="t"/>
          <a:lstStyle>
            <a:lvl1pPr marL="0" indent="0" algn="l">
              <a:lnSpc>
                <a:spcPct val="110000"/>
              </a:lnSpc>
              <a:buNone/>
              <a:defRPr sz="1600" cap="all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773494" y="6601044"/>
            <a:ext cx="233003" cy="107722"/>
          </a:xfrm>
          <a:prstGeom prst="rect">
            <a:avLst/>
          </a:prstGeom>
          <a:noFill/>
        </p:spPr>
        <p:txBody>
          <a:bodyPr wrap="none" lIns="36000" tIns="0" rIns="36000" bIns="0" rtlCol="0" anchor="b">
            <a:spAutoFit/>
          </a:bodyPr>
          <a:lstStyle/>
          <a:p>
            <a:fld id="{6EFBFBCE-6BD1-4F6A-9141-B5DA0ECB219E}" type="slidenum">
              <a:rPr lang="fr-FR" sz="700" smtClean="0">
                <a:solidFill>
                  <a:schemeClr val="bg1"/>
                </a:solidFill>
              </a:rPr>
              <a:t>‹#›</a:t>
            </a:fld>
            <a:endParaRPr lang="fr-FR" sz="700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360000"/>
            <a:ext cx="1188000" cy="478867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 err="1" smtClean="0"/>
              <a:t>Titre</a:t>
            </a:r>
            <a:r>
              <a:rPr lang="en-US" noProof="0" dirty="0" smtClean="0"/>
              <a:t> de la </a:t>
            </a:r>
            <a:r>
              <a:rPr lang="en-US" noProof="0" dirty="0" err="1" smtClean="0"/>
              <a:t>présentation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5" hasCustomPrompt="1"/>
          </p:nvPr>
        </p:nvSpPr>
        <p:spPr>
          <a:xfrm>
            <a:off x="1152932" y="6598509"/>
            <a:ext cx="2160000" cy="107722"/>
          </a:xfrm>
        </p:spPr>
        <p:txBody>
          <a:bodyPr anchor="b">
            <a:spAutoFit/>
          </a:bodyPr>
          <a:lstStyle>
            <a:lvl1pPr>
              <a:defRPr sz="700" cap="all" baseline="0">
                <a:solidFill>
                  <a:schemeClr val="bg1"/>
                </a:solidFill>
                <a:latin typeface="+mn-lt"/>
              </a:defRPr>
            </a:lvl1pPr>
            <a:lvl2pPr marL="144000" indent="-144000">
              <a:spcBef>
                <a:spcPts val="300"/>
              </a:spcBef>
              <a:buSzPct val="80000"/>
              <a:buFont typeface="Wingdings" panose="05000000000000000000" pitchFamily="2" charset="2"/>
              <a:buChar char="l"/>
              <a:defRPr sz="1100" b="0"/>
            </a:lvl2pPr>
          </a:lstStyle>
          <a:p>
            <a:pPr lvl="0"/>
            <a:r>
              <a:rPr lang="en-US" noProof="0" dirty="0" smtClean="0"/>
              <a:t>TITRE DE LA SECTION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4618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Modifiez</a:t>
            </a:r>
            <a:r>
              <a:rPr lang="en-US" noProof="0" dirty="0" smtClean="0"/>
              <a:t> le style du </a:t>
            </a:r>
            <a:r>
              <a:rPr lang="en-US" noProof="0" dirty="0" err="1" smtClean="0"/>
              <a:t>titre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1150938" y="2276475"/>
            <a:ext cx="7561262" cy="4032250"/>
          </a:xfrm>
        </p:spPr>
        <p:txBody>
          <a:bodyPr/>
          <a:lstStyle/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01254" y="6601044"/>
            <a:ext cx="2520000" cy="107722"/>
          </a:xfrm>
        </p:spPr>
        <p:txBody>
          <a:bodyPr/>
          <a:lstStyle/>
          <a:p>
            <a:r>
              <a:rPr lang="en-US" dirty="0" smtClean="0"/>
              <a:t>UCMSR, Xiamen, October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941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4606298" y="-9061"/>
            <a:ext cx="4537702" cy="6210369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ctr">
              <a:defRPr sz="1400">
                <a:latin typeface="+mn-lt"/>
              </a:defRPr>
            </a:lvl1pPr>
          </a:lstStyle>
          <a:p>
            <a:r>
              <a:rPr lang="en-US" noProof="0" dirty="0" err="1" smtClean="0"/>
              <a:t>Cliquez</a:t>
            </a:r>
            <a:r>
              <a:rPr lang="en-US" noProof="0" dirty="0" smtClean="0"/>
              <a:t> sur </a:t>
            </a:r>
            <a:r>
              <a:rPr lang="en-US" noProof="0" dirty="0" err="1" smtClean="0"/>
              <a:t>l'icône</a:t>
            </a:r>
            <a:r>
              <a:rPr lang="en-US" noProof="0" dirty="0" smtClean="0"/>
              <a:t> pour </a:t>
            </a:r>
            <a:r>
              <a:rPr lang="en-US" noProof="0" dirty="0" err="1" smtClean="0"/>
              <a:t>ajouter</a:t>
            </a:r>
            <a:r>
              <a:rPr lang="en-US" noProof="0" dirty="0" smtClean="0"/>
              <a:t> </a:t>
            </a:r>
            <a:r>
              <a:rPr lang="en-US" noProof="0" dirty="0" err="1" smtClean="0"/>
              <a:t>une</a:t>
            </a:r>
            <a:r>
              <a:rPr lang="en-US" noProof="0" dirty="0" smtClean="0"/>
              <a:t> image</a:t>
            </a:r>
            <a:endParaRPr lang="en-US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7438" y="1133872"/>
            <a:ext cx="2727792" cy="1143000"/>
          </a:xfrm>
        </p:spPr>
        <p:txBody>
          <a:bodyPr/>
          <a:lstStyle/>
          <a:p>
            <a:r>
              <a:rPr lang="en-US" noProof="0" dirty="0" err="1" smtClean="0"/>
              <a:t>Modifiez</a:t>
            </a:r>
            <a:r>
              <a:rPr lang="en-US" noProof="0" dirty="0" smtClean="0"/>
              <a:t> le style du </a:t>
            </a:r>
            <a:r>
              <a:rPr lang="en-US" noProof="0" dirty="0" err="1" smtClean="0"/>
              <a:t>titre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1087438" y="2276475"/>
            <a:ext cx="2736986" cy="4032250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 marL="144000" indent="-144000">
              <a:spcBef>
                <a:spcPts val="300"/>
              </a:spcBef>
              <a:buSzPct val="80000"/>
              <a:buFont typeface="Wingdings" panose="05000000000000000000" pitchFamily="2" charset="2"/>
              <a:buChar char="l"/>
              <a:defRPr sz="1200" b="0"/>
            </a:lvl2pPr>
          </a:lstStyle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/>
          </p:nvPr>
        </p:nvSpPr>
        <p:spPr>
          <a:xfrm>
            <a:off x="4606298" y="6165384"/>
            <a:ext cx="4537702" cy="720000"/>
          </a:xfrm>
          <a:solidFill>
            <a:schemeClr val="accent2"/>
          </a:solidFill>
        </p:spPr>
        <p:txBody>
          <a:bodyPr lIns="216000" tIns="72000" rIns="108000" bIns="72000" anchor="ctr">
            <a:noAutofit/>
          </a:bodyPr>
          <a:lstStyle>
            <a:lvl1pPr>
              <a:defRPr sz="1000" b="1" cap="all" baseline="0"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0"/>
              </a:spcBef>
              <a:defRPr sz="1000" b="0">
                <a:solidFill>
                  <a:schemeClr val="bg1"/>
                </a:solidFill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5" hasCustomPrompt="1"/>
          </p:nvPr>
        </p:nvSpPr>
        <p:spPr>
          <a:xfrm>
            <a:off x="1152932" y="6598509"/>
            <a:ext cx="2160000" cy="107722"/>
          </a:xfrm>
        </p:spPr>
        <p:txBody>
          <a:bodyPr anchor="b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cap="all" baseline="0">
                <a:latin typeface="+mn-lt"/>
              </a:defRPr>
            </a:lvl1pPr>
            <a:lvl2pPr marL="144000" indent="-144000">
              <a:spcBef>
                <a:spcPts val="300"/>
              </a:spcBef>
              <a:buSzPct val="80000"/>
              <a:buFont typeface="Wingdings" panose="05000000000000000000" pitchFamily="2" charset="2"/>
              <a:buChar char="l"/>
              <a:defRPr sz="1100" b="0"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UCMSR, Xiamen, October 2018</a:t>
            </a:r>
          </a:p>
        </p:txBody>
      </p:sp>
    </p:spTree>
    <p:extLst>
      <p:ext uri="{BB962C8B-B14F-4D97-AF65-F5344CB8AC3E}">
        <p14:creationId xmlns:p14="http://schemas.microsoft.com/office/powerpoint/2010/main" val="95644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0" y="-9061"/>
            <a:ext cx="9144000" cy="6210369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ctr">
              <a:defRPr sz="1400">
                <a:latin typeface="+mn-lt"/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/>
          </p:nvPr>
        </p:nvSpPr>
        <p:spPr>
          <a:xfrm>
            <a:off x="0" y="6165384"/>
            <a:ext cx="9144000" cy="720000"/>
          </a:xfrm>
          <a:solidFill>
            <a:schemeClr val="accent2"/>
          </a:solidFill>
        </p:spPr>
        <p:txBody>
          <a:bodyPr lIns="216000" tIns="72000" rIns="108000" bIns="72000" anchor="ctr">
            <a:noAutofit/>
          </a:bodyPr>
          <a:lstStyle>
            <a:lvl1pPr>
              <a:defRPr sz="1000" b="1" cap="all" baseline="0"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0"/>
              </a:spcBef>
              <a:defRPr sz="1000" b="0">
                <a:solidFill>
                  <a:schemeClr val="bg1"/>
                </a:solidFill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765628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ô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231" y="2971849"/>
            <a:ext cx="2268252" cy="914301"/>
          </a:xfrm>
          <a:prstGeom prst="rect">
            <a:avLst/>
          </a:prstGeom>
        </p:spPr>
      </p:pic>
      <p:sp>
        <p:nvSpPr>
          <p:cNvPr id="6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3437230" y="1412776"/>
            <a:ext cx="5274970" cy="900100"/>
          </a:xfrm>
        </p:spPr>
        <p:txBody>
          <a:bodyPr anchor="b"/>
          <a:lstStyle>
            <a:lvl1pPr>
              <a:defRPr sz="1400" cap="all" baseline="0">
                <a:solidFill>
                  <a:schemeClr val="bg1"/>
                </a:solidFill>
                <a:latin typeface="+mn-lt"/>
              </a:defRPr>
            </a:lvl1pPr>
            <a:lvl2pPr marL="144000" indent="-144000">
              <a:spcBef>
                <a:spcPts val="300"/>
              </a:spcBef>
              <a:buSzPct val="80000"/>
              <a:buFont typeface="Wingdings" panose="05000000000000000000" pitchFamily="2" charset="2"/>
              <a:buChar char="l"/>
              <a:defRPr sz="1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</p:txBody>
      </p:sp>
      <p:sp>
        <p:nvSpPr>
          <p:cNvPr id="7" name="ZoneTexte 6">
            <a:hlinkClick r:id="rId3"/>
          </p:cNvPr>
          <p:cNvSpPr txBox="1"/>
          <p:nvPr userDrawn="1"/>
        </p:nvSpPr>
        <p:spPr>
          <a:xfrm>
            <a:off x="3437231" y="6612740"/>
            <a:ext cx="1476934" cy="123111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SORBONNE-UNIVERSITE.FR</a:t>
            </a:r>
          </a:p>
        </p:txBody>
      </p:sp>
    </p:spTree>
    <p:extLst>
      <p:ext uri="{BB962C8B-B14F-4D97-AF65-F5344CB8AC3E}">
        <p14:creationId xmlns:p14="http://schemas.microsoft.com/office/powerpoint/2010/main" val="134353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35DEA7-9DF7-46BB-89F4-4AB8A12BE532}" type="datetimeFigureOut">
              <a:rPr lang="en-GB" smtClean="0"/>
              <a:t>20/10/2018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004A185-F56D-47C2-8BCA-4A1AA3CF34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438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35DEA7-9DF7-46BB-89F4-4AB8A12BE532}" type="datetimeFigureOut">
              <a:rPr lang="en-GB" smtClean="0"/>
              <a:t>20/10/2018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004A185-F56D-47C2-8BCA-4A1AA3CF34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03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50938" y="989856"/>
            <a:ext cx="7535862" cy="1143000"/>
          </a:xfrm>
          <a:prstGeom prst="rect">
            <a:avLst/>
          </a:prstGeom>
        </p:spPr>
        <p:txBody>
          <a:bodyPr vert="horz" lIns="36000" tIns="0" rIns="36000" bIns="0" rtlCol="0" anchor="b">
            <a:normAutofit/>
          </a:bodyPr>
          <a:lstStyle/>
          <a:p>
            <a:r>
              <a:rPr lang="en-US" noProof="0" dirty="0" err="1" smtClean="0"/>
              <a:t>Modifiez</a:t>
            </a:r>
            <a:r>
              <a:rPr lang="en-US" noProof="0" dirty="0" smtClean="0"/>
              <a:t> le style du </a:t>
            </a:r>
            <a:r>
              <a:rPr lang="en-US" noProof="0" dirty="0" err="1" smtClean="0"/>
              <a:t>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50938" y="2276871"/>
            <a:ext cx="7535862" cy="4031853"/>
          </a:xfrm>
          <a:prstGeom prst="rect">
            <a:avLst/>
          </a:prstGeom>
        </p:spPr>
        <p:txBody>
          <a:bodyPr vert="horz" lIns="36000" tIns="0" rIns="36000" bIns="0" rtlCol="0">
            <a:normAutofit/>
          </a:bodyPr>
          <a:lstStyle/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01254" y="6601044"/>
            <a:ext cx="2520000" cy="107722"/>
          </a:xfrm>
          <a:prstGeom prst="rect">
            <a:avLst/>
          </a:prstGeom>
        </p:spPr>
        <p:txBody>
          <a:bodyPr vert="horz" lIns="36000" tIns="0" rIns="36000" bIns="0" rtlCol="0" anchor="b">
            <a:spAutoFit/>
          </a:bodyPr>
          <a:lstStyle>
            <a:lvl1pPr algn="ctr"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en-US" noProof="0" dirty="0" smtClean="0"/>
              <a:t>Building World-Class Universities</a:t>
            </a:r>
            <a:endParaRPr lang="en-US" noProof="0" dirty="0"/>
          </a:p>
        </p:txBody>
      </p:sp>
      <p:sp>
        <p:nvSpPr>
          <p:cNvPr id="8" name="ZoneTexte 7"/>
          <p:cNvSpPr txBox="1"/>
          <p:nvPr userDrawn="1"/>
        </p:nvSpPr>
        <p:spPr>
          <a:xfrm>
            <a:off x="773494" y="6601044"/>
            <a:ext cx="233003" cy="107722"/>
          </a:xfrm>
          <a:prstGeom prst="rect">
            <a:avLst/>
          </a:prstGeom>
          <a:noFill/>
        </p:spPr>
        <p:txBody>
          <a:bodyPr wrap="none" lIns="36000" tIns="0" rIns="36000" bIns="0" rtlCol="0" anchor="b">
            <a:spAutoFit/>
          </a:bodyPr>
          <a:lstStyle/>
          <a:p>
            <a:fld id="{6EFBFBCE-6BD1-4F6A-9141-B5DA0ECB219E}" type="slidenum">
              <a:rPr lang="fr-FR" sz="700" smtClean="0">
                <a:solidFill>
                  <a:schemeClr val="accent1"/>
                </a:solidFill>
              </a:rPr>
              <a:t>‹#›</a:t>
            </a:fld>
            <a:endParaRPr lang="fr-FR" sz="700" dirty="0">
              <a:solidFill>
                <a:schemeClr val="accent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360000"/>
            <a:ext cx="1188000" cy="4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5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0" r:id="rId4"/>
    <p:sldLayoutId id="2147483652" r:id="rId5"/>
    <p:sldLayoutId id="2147483653" r:id="rId6"/>
    <p:sldLayoutId id="2147483654" r:id="rId7"/>
    <p:sldLayoutId id="2147483656" r:id="rId8"/>
    <p:sldLayoutId id="2147483659" r:id="rId9"/>
    <p:sldLayoutId id="2147483660" r:id="rId10"/>
    <p:sldLayoutId id="214748366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Tx/>
        <a:buNone/>
        <a:defRPr sz="1800" b="0" kern="1200">
          <a:solidFill>
            <a:schemeClr val="tx2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spcBef>
          <a:spcPts val="600"/>
        </a:spcBef>
        <a:buFontTx/>
        <a:buNone/>
        <a:defRPr sz="14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ts val="600"/>
        </a:spcBef>
        <a:spcAft>
          <a:spcPts val="300"/>
        </a:spcAft>
        <a:buFontTx/>
        <a:buNone/>
        <a:defRPr sz="1400" b="0" kern="1200">
          <a:solidFill>
            <a:schemeClr val="tx2"/>
          </a:solidFill>
          <a:latin typeface="+mn-lt"/>
          <a:ea typeface="+mn-ea"/>
          <a:cs typeface="+mn-cs"/>
        </a:defRPr>
      </a:lvl3pPr>
      <a:lvl4pPr marL="504000" indent="-144000" algn="l" defTabSz="914400" rtl="0" eaLnBrk="1" latinLnBrk="0" hangingPunct="1">
        <a:spcBef>
          <a:spcPts val="0"/>
        </a:spcBef>
        <a:buSzPct val="80000"/>
        <a:buFont typeface="Wingdings" panose="05000000000000000000" pitchFamily="2" charset="2"/>
        <a:buChar char="l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648000" indent="-108000" algn="l" defTabSz="914400" rtl="0" eaLnBrk="1" latinLnBrk="0" hangingPunct="1">
        <a:spcBef>
          <a:spcPts val="0"/>
        </a:spcBef>
        <a:buFont typeface="Arial" panose="020B0604020202020204" pitchFamily="34" charset="0"/>
        <a:buChar char="»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tiff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emf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50938" y="1700808"/>
            <a:ext cx="7453510" cy="208823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Building Blocks for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dirty="0" smtClean="0"/>
              <a:t>A World-Class University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1115616" y="4797152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Serge Fdida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 President for International Development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187624" y="6412686"/>
            <a:ext cx="6661422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University Consortium of the 21</a:t>
            </a:r>
            <a:r>
              <a:rPr lang="en-US" sz="1200" b="1" baseline="30000" dirty="0">
                <a:solidFill>
                  <a:schemeClr val="bg1"/>
                </a:solidFill>
              </a:rPr>
              <a:t>st</a:t>
            </a:r>
            <a:r>
              <a:rPr lang="en-US" sz="1200" b="1" dirty="0">
                <a:solidFill>
                  <a:schemeClr val="bg1"/>
                </a:solidFill>
              </a:rPr>
              <a:t> Century Maritime Silk </a:t>
            </a:r>
            <a:r>
              <a:rPr lang="en-US" sz="1200" b="1" dirty="0" smtClean="0">
                <a:solidFill>
                  <a:schemeClr val="bg1"/>
                </a:solidFill>
              </a:rPr>
              <a:t>Road, Xiamen</a:t>
            </a:r>
            <a:r>
              <a:rPr lang="en-US" sz="1200" b="1" smtClean="0">
                <a:solidFill>
                  <a:schemeClr val="bg1"/>
                </a:solidFill>
              </a:rPr>
              <a:t>, October 20 2018</a:t>
            </a:r>
            <a:r>
              <a:rPr lang="fr-FR" sz="1200" dirty="0" smtClean="0">
                <a:solidFill>
                  <a:schemeClr val="bg1"/>
                </a:solidFill>
              </a:rPr>
              <a:t> 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5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3345620"/>
            <a:ext cx="5256584" cy="1224136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/>
              <a:t>Managing Complexity</a:t>
            </a:r>
            <a:endParaRPr lang="en-US" sz="6600" dirty="0">
              <a:solidFill>
                <a:srgbClr val="1D2769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01254" y="6585655"/>
            <a:ext cx="2520000" cy="123111"/>
          </a:xfrm>
        </p:spPr>
        <p:txBody>
          <a:bodyPr/>
          <a:lstStyle/>
          <a:p>
            <a:r>
              <a:rPr lang="en-US" sz="800" dirty="0" smtClean="0">
                <a:solidFill>
                  <a:schemeClr val="accent2"/>
                </a:solidFill>
              </a:rPr>
              <a:t>UCMSR, Xiamen, October 2018</a:t>
            </a:r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4294967295"/>
          </p:nvPr>
        </p:nvSpPr>
        <p:spPr>
          <a:xfrm>
            <a:off x="1187864" y="6598509"/>
            <a:ext cx="2160000" cy="107722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Sorbonne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0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0000" y="980728"/>
            <a:ext cx="7812480" cy="57606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How to Build a World-Class University?</a:t>
            </a:r>
            <a:endParaRPr lang="en-US" sz="2000" dirty="0">
              <a:solidFill>
                <a:srgbClr val="1D2769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2"/>
          </p:nvPr>
        </p:nvSpPr>
        <p:spPr>
          <a:xfrm>
            <a:off x="1115616" y="1700808"/>
            <a:ext cx="7453638" cy="4392488"/>
          </a:xfrm>
        </p:spPr>
        <p:txBody>
          <a:bodyPr>
            <a:noAutofit/>
          </a:bodyPr>
          <a:lstStyle/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2000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Work in a global context, </a:t>
            </a:r>
            <a:br>
              <a:rPr lang="en-US" sz="2000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because today’s challenges require global solutions</a:t>
            </a:r>
          </a:p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2000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Support the knowledge triangle: </a:t>
            </a:r>
            <a:r>
              <a:rPr lang="en-US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education—research—innovation</a:t>
            </a:r>
          </a:p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2000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Connect education and research to societal needs</a:t>
            </a:r>
            <a:br>
              <a:rPr lang="en-US" sz="2000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 fully participate in its local, regional, national and international communities</a:t>
            </a:r>
            <a:r>
              <a:rPr lang="en-US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Maintain </a:t>
            </a:r>
            <a:r>
              <a:rPr lang="en-US" sz="2000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close, international partnerships </a:t>
            </a:r>
            <a:br>
              <a:rPr lang="en-US" sz="2000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 ensure its students become responsible, global </a:t>
            </a:r>
            <a:r>
              <a:rPr lang="en-US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citizens</a:t>
            </a:r>
            <a:r>
              <a:rPr lang="en-US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and its researchers benefit from a broader reach.</a:t>
            </a:r>
            <a:endParaRPr lang="en-US" dirty="0">
              <a:solidFill>
                <a:srgbClr val="002F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01254" y="6585655"/>
            <a:ext cx="2520000" cy="123111"/>
          </a:xfrm>
        </p:spPr>
        <p:txBody>
          <a:bodyPr/>
          <a:lstStyle/>
          <a:p>
            <a:r>
              <a:rPr lang="en-US" sz="800" dirty="0" smtClean="0"/>
              <a:t>UCMSR, Xiamen, October 2018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7412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0000" y="980728"/>
            <a:ext cx="7812480" cy="57606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Our Missions</a:t>
            </a:r>
            <a:endParaRPr lang="en-US" sz="2000" dirty="0">
              <a:solidFill>
                <a:srgbClr val="1D2769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2"/>
          </p:nvPr>
        </p:nvSpPr>
        <p:spPr>
          <a:xfrm>
            <a:off x="1115616" y="1700808"/>
            <a:ext cx="7453638" cy="4392488"/>
          </a:xfrm>
        </p:spPr>
        <p:txBody>
          <a:bodyPr>
            <a:noAutofit/>
          </a:bodyPr>
          <a:lstStyle/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2000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Frontier research and knowledge:</a:t>
            </a:r>
            <a:br>
              <a:rPr lang="en-US" sz="2000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We are the source of the discoveries</a:t>
            </a:r>
          </a:p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2000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Educate future citizen: </a:t>
            </a:r>
            <a:br>
              <a:rPr lang="en-US" sz="2000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Policy-makers for the sake of the well-being of humans</a:t>
            </a:r>
          </a:p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2000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Inclusiveness and cohesion</a:t>
            </a:r>
            <a:br>
              <a:rPr lang="en-US" sz="2000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Education for All</a:t>
            </a:r>
          </a:p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2000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Education is not a Market</a:t>
            </a:r>
            <a:r>
              <a:rPr lang="en-US" sz="2000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!</a:t>
            </a:r>
          </a:p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2000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Internationality</a:t>
            </a:r>
            <a:br>
              <a:rPr lang="en-US" sz="2000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Inter-cultural and international values</a:t>
            </a:r>
          </a:p>
        </p:txBody>
      </p:sp>
      <p:sp>
        <p:nvSpPr>
          <p:cNvPr id="8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01254" y="6585655"/>
            <a:ext cx="2520000" cy="123111"/>
          </a:xfrm>
        </p:spPr>
        <p:txBody>
          <a:bodyPr/>
          <a:lstStyle/>
          <a:p>
            <a:r>
              <a:rPr lang="en-US" sz="800" dirty="0" smtClean="0"/>
              <a:t>UCMSR, Xiamen, October 2018</a:t>
            </a:r>
            <a:endParaRPr lang="en-US" sz="800" dirty="0"/>
          </a:p>
        </p:txBody>
      </p:sp>
      <p:sp>
        <p:nvSpPr>
          <p:cNvPr id="9" name="Espace réservé du texte 9"/>
          <p:cNvSpPr>
            <a:spLocks noGrp="1"/>
          </p:cNvSpPr>
          <p:nvPr>
            <p:ph type="body" sz="quarter" idx="4294967295"/>
          </p:nvPr>
        </p:nvSpPr>
        <p:spPr>
          <a:xfrm>
            <a:off x="1187864" y="6598509"/>
            <a:ext cx="2160000" cy="107722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Sorbonne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0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043608" y="1196752"/>
            <a:ext cx="7805042" cy="1143000"/>
          </a:xfrm>
        </p:spPr>
        <p:txBody>
          <a:bodyPr>
            <a:normAutofit/>
          </a:bodyPr>
          <a:lstStyle/>
          <a:p>
            <a:r>
              <a:rPr lang="en-US" smtClean="0"/>
              <a:t>Research Deep in the Domains and Across Disciplines</a:t>
            </a:r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1" t="20002" b="21019"/>
          <a:stretch/>
        </p:blipFill>
        <p:spPr>
          <a:xfrm>
            <a:off x="1391082" y="2772125"/>
            <a:ext cx="2574000" cy="233225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/>
          <a:stretch/>
        </p:blipFill>
        <p:spPr>
          <a:xfrm>
            <a:off x="0" y="2768845"/>
            <a:ext cx="1420441" cy="233508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1" t="6187" r="34908" b="7748"/>
          <a:stretch/>
        </p:blipFill>
        <p:spPr>
          <a:xfrm>
            <a:off x="3157979" y="2780928"/>
            <a:ext cx="2163988" cy="232672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7" t="30458" r="7929" b="23730"/>
          <a:stretch/>
        </p:blipFill>
        <p:spPr>
          <a:xfrm>
            <a:off x="6064149" y="2786314"/>
            <a:ext cx="2312987" cy="230691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6" r="3531" b="4157"/>
          <a:stretch/>
        </p:blipFill>
        <p:spPr>
          <a:xfrm flipH="1">
            <a:off x="4779963" y="2787306"/>
            <a:ext cx="1370108" cy="232915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4" t="16059" r="183" b="1855"/>
          <a:stretch/>
        </p:blipFill>
        <p:spPr>
          <a:xfrm>
            <a:off x="7658776" y="2788038"/>
            <a:ext cx="1503653" cy="23158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91082" y="5470789"/>
            <a:ext cx="6986054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buClr>
                <a:srgbClr val="083277"/>
              </a:buClr>
              <a:buSzPct val="100000"/>
              <a:defRPr/>
            </a:pPr>
            <a:r>
              <a:rPr lang="fr-F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Participate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fully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in the digital transformation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58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6990" y="980342"/>
            <a:ext cx="6899386" cy="370521"/>
          </a:xfrm>
        </p:spPr>
        <p:txBody>
          <a:bodyPr>
            <a:normAutofit/>
          </a:bodyPr>
          <a:lstStyle/>
          <a:p>
            <a:r>
              <a:rPr lang="en-US" sz="2000" smtClean="0"/>
              <a:t>Fundamental Questions, Complex </a:t>
            </a:r>
            <a:r>
              <a:rPr lang="en-US" sz="2000"/>
              <a:t>I</a:t>
            </a:r>
            <a:r>
              <a:rPr lang="en-US" sz="2000" smtClean="0"/>
              <a:t>ssues</a:t>
            </a:r>
            <a:endParaRPr lang="en-US" sz="200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6" r="17051"/>
          <a:stretch/>
        </p:blipFill>
        <p:spPr>
          <a:xfrm>
            <a:off x="7549042" y="1772816"/>
            <a:ext cx="1584176" cy="1423816"/>
          </a:xfrm>
          <a:prstGeom prst="rect">
            <a:avLst/>
          </a:prstGeom>
        </p:spPr>
      </p:pic>
      <p:grpSp>
        <p:nvGrpSpPr>
          <p:cNvPr id="12" name="Groupe 11"/>
          <p:cNvGrpSpPr>
            <a:grpSpLocks noChangeAspect="1"/>
          </p:cNvGrpSpPr>
          <p:nvPr/>
        </p:nvGrpSpPr>
        <p:grpSpPr>
          <a:xfrm>
            <a:off x="943489" y="1781754"/>
            <a:ext cx="1800001" cy="1422125"/>
            <a:chOff x="3114675" y="3456235"/>
            <a:chExt cx="2119313" cy="1620000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2" r="66283"/>
            <a:stretch/>
          </p:blipFill>
          <p:spPr>
            <a:xfrm>
              <a:off x="3114675" y="3456235"/>
              <a:ext cx="866775" cy="1620000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99" r="1561"/>
            <a:stretch/>
          </p:blipFill>
          <p:spPr>
            <a:xfrm>
              <a:off x="3948113" y="3456235"/>
              <a:ext cx="1285875" cy="1620000"/>
            </a:xfrm>
            <a:prstGeom prst="rect">
              <a:avLst/>
            </a:prstGeom>
          </p:spPr>
        </p:pic>
      </p:grp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55319" r="38668" b="2430"/>
          <a:stretch/>
        </p:blipFill>
        <p:spPr>
          <a:xfrm>
            <a:off x="4355976" y="1772816"/>
            <a:ext cx="1679951" cy="142993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r="25089"/>
          <a:stretch/>
        </p:blipFill>
        <p:spPr>
          <a:xfrm>
            <a:off x="2742992" y="1772816"/>
            <a:ext cx="1617743" cy="143106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" r="2590"/>
          <a:stretch/>
        </p:blipFill>
        <p:spPr>
          <a:xfrm>
            <a:off x="6012159" y="1772816"/>
            <a:ext cx="1553635" cy="142872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63728" y="3273622"/>
            <a:ext cx="178364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Aft>
                <a:spcPts val="600"/>
              </a:spcAft>
              <a:buSzPct val="100000"/>
              <a:tabLst>
                <a:tab pos="9324975" algn="l"/>
              </a:tabLst>
            </a:pPr>
            <a:r>
              <a:rPr lang="en-US" sz="1400" b="1">
                <a:solidFill>
                  <a:srgbClr val="002F6B"/>
                </a:solidFill>
                <a:ea typeface="Open Sans" panose="020B0606030504020204" pitchFamily="34" charset="0"/>
                <a:cs typeface="Century Gothic"/>
              </a:rPr>
              <a:t>C</a:t>
            </a:r>
            <a:r>
              <a:rPr lang="en-US" sz="1400" b="1" smtClean="0">
                <a:solidFill>
                  <a:srgbClr val="002F6B"/>
                </a:solidFill>
                <a:ea typeface="Open Sans" panose="020B0606030504020204" pitchFamily="34" charset="0"/>
                <a:cs typeface="Century Gothic"/>
              </a:rPr>
              <a:t>omputing </a:t>
            </a:r>
            <a:r>
              <a:rPr lang="en-US" sz="1400" b="1">
                <a:solidFill>
                  <a:srgbClr val="002F6B"/>
                </a:solidFill>
                <a:ea typeface="Open Sans" panose="020B0606030504020204" pitchFamily="34" charset="0"/>
                <a:cs typeface="Century Gothic"/>
              </a:rPr>
              <a:t>&amp; Data Sciences:</a:t>
            </a:r>
            <a:r>
              <a:rPr lang="en-US" sz="1400">
                <a:solidFill>
                  <a:srgbClr val="002F6B"/>
                </a:solidFill>
                <a:ea typeface="Open Sans" panose="020B0606030504020204" pitchFamily="34" charset="0"/>
                <a:cs typeface="Century Gothic"/>
              </a:rPr>
              <a:t> </a:t>
            </a:r>
            <a:r>
              <a:rPr lang="en-US" sz="1300">
                <a:solidFill>
                  <a:srgbClr val="002F6B"/>
                </a:solidFill>
              </a:rPr>
              <a:t>extends into all fields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4225" y="3273622"/>
            <a:ext cx="1666901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Aft>
                <a:spcPts val="600"/>
              </a:spcAft>
              <a:buSzPct val="100000"/>
              <a:tabLst>
                <a:tab pos="9324975" algn="l"/>
              </a:tabLst>
            </a:pPr>
            <a:r>
              <a:rPr lang="en-US" sz="1400" b="1">
                <a:solidFill>
                  <a:srgbClr val="002F6B"/>
                </a:solidFill>
                <a:ea typeface="Open Sans" panose="020B0606030504020204" pitchFamily="34" charset="0"/>
                <a:cs typeface="Century Gothic"/>
              </a:rPr>
              <a:t>Engineering for Health: </a:t>
            </a:r>
            <a:r>
              <a:rPr lang="en-US" sz="1300" smtClean="0">
                <a:solidFill>
                  <a:srgbClr val="002F6B"/>
                </a:solidFill>
              </a:rPr>
              <a:t>autonomy &amp; </a:t>
            </a:r>
            <a:r>
              <a:rPr lang="en-US" sz="1300">
                <a:solidFill>
                  <a:srgbClr val="002F6B"/>
                </a:solidFill>
              </a:rPr>
              <a:t>healthy aging</a:t>
            </a:r>
            <a:endParaRPr lang="en-US" sz="1300">
              <a:solidFill>
                <a:srgbClr val="002F6B"/>
              </a:solidFill>
              <a:ea typeface="Open Sans" panose="020B0606030504020204" pitchFamily="34" charset="0"/>
              <a:cs typeface="Century Gothic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47974" y="3273622"/>
            <a:ext cx="143847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Aft>
                <a:spcPts val="600"/>
              </a:spcAft>
              <a:buSzPct val="100000"/>
              <a:tabLst>
                <a:tab pos="9324975" algn="l"/>
              </a:tabLst>
            </a:pPr>
            <a:r>
              <a:rPr lang="en-US" sz="1400" b="1">
                <a:solidFill>
                  <a:srgbClr val="002F6B"/>
                </a:solidFill>
                <a:ea typeface="Open Sans" panose="020B0606030504020204" pitchFamily="34" charset="0"/>
                <a:cs typeface="Century Gothic"/>
              </a:rPr>
              <a:t>Environmental Transition: </a:t>
            </a:r>
            <a:r>
              <a:rPr lang="en-US" sz="1400" smtClean="0">
                <a:solidFill>
                  <a:srgbClr val="002F6B"/>
                </a:solidFill>
                <a:ea typeface="Open Sans" panose="020B0606030504020204" pitchFamily="34" charset="0"/>
                <a:cs typeface="Century Gothic"/>
              </a:rPr>
              <a:t>from </a:t>
            </a:r>
            <a:r>
              <a:rPr lang="en-US" sz="1300" smtClean="0">
                <a:solidFill>
                  <a:srgbClr val="002F6B"/>
                </a:solidFill>
              </a:rPr>
              <a:t>global </a:t>
            </a:r>
            <a:r>
              <a:rPr lang="en-US" sz="1300">
                <a:solidFill>
                  <a:srgbClr val="002F6B"/>
                </a:solidFill>
              </a:rPr>
              <a:t>to local solutions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914736" y="3273622"/>
            <a:ext cx="15842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Aft>
                <a:spcPts val="600"/>
              </a:spcAft>
              <a:buSzPct val="100000"/>
              <a:tabLst>
                <a:tab pos="9324975" algn="l"/>
              </a:tabLst>
            </a:pPr>
            <a:r>
              <a:rPr lang="en-US" sz="1400" b="1">
                <a:solidFill>
                  <a:srgbClr val="002F6B"/>
                </a:solidFill>
                <a:ea typeface="Open Sans" panose="020B0606030504020204" pitchFamily="34" charset="0"/>
                <a:cs typeface="Century Gothic"/>
              </a:rPr>
              <a:t>Heritage Transmission: </a:t>
            </a:r>
            <a:r>
              <a:rPr lang="en-US" sz="1600">
                <a:solidFill>
                  <a:srgbClr val="002F6B"/>
                </a:solidFill>
                <a:ea typeface="Open Sans" panose="020B0606030504020204" pitchFamily="34" charset="0"/>
                <a:cs typeface="Century Gothic"/>
              </a:rPr>
              <a:t/>
            </a:r>
            <a:br>
              <a:rPr lang="en-US" sz="1600">
                <a:solidFill>
                  <a:srgbClr val="002F6B"/>
                </a:solidFill>
                <a:ea typeface="Open Sans" panose="020B0606030504020204" pitchFamily="34" charset="0"/>
                <a:cs typeface="Century Gothic"/>
              </a:rPr>
            </a:br>
            <a:r>
              <a:rPr lang="en-US" sz="1300">
                <a:solidFill>
                  <a:srgbClr val="002F6B"/>
                </a:solidFill>
              </a:rPr>
              <a:t>understanding </a:t>
            </a:r>
            <a:r>
              <a:rPr lang="en-US" sz="1300" smtClean="0">
                <a:solidFill>
                  <a:srgbClr val="002F6B"/>
                </a:solidFill>
              </a:rPr>
              <a:t/>
            </a:r>
            <a:br>
              <a:rPr lang="en-US" sz="1300" smtClean="0">
                <a:solidFill>
                  <a:srgbClr val="002F6B"/>
                </a:solidFill>
              </a:rPr>
            </a:br>
            <a:r>
              <a:rPr lang="en-US" sz="1300" smtClean="0">
                <a:solidFill>
                  <a:srgbClr val="002F6B"/>
                </a:solidFill>
              </a:rPr>
              <a:t>our </a:t>
            </a:r>
            <a:r>
              <a:rPr lang="en-US" sz="1300">
                <a:solidFill>
                  <a:srgbClr val="002F6B"/>
                </a:solidFill>
              </a:rPr>
              <a:t>past </a:t>
            </a:r>
            <a:r>
              <a:rPr lang="en-US" sz="1300" smtClean="0">
                <a:solidFill>
                  <a:srgbClr val="002F6B"/>
                </a:solidFill>
              </a:rPr>
              <a:t>&amp; </a:t>
            </a:r>
            <a:r>
              <a:rPr lang="en-US" sz="1300">
                <a:solidFill>
                  <a:srgbClr val="002F6B"/>
                </a:solidFill>
              </a:rPr>
              <a:t>future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7565795" y="3273622"/>
            <a:ext cx="1570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Aft>
                <a:spcPts val="600"/>
              </a:spcAft>
              <a:buSzPct val="100000"/>
              <a:tabLst>
                <a:tab pos="9324975" algn="l"/>
              </a:tabLst>
            </a:pPr>
            <a:r>
              <a:rPr lang="en-US" sz="1400" b="1">
                <a:solidFill>
                  <a:srgbClr val="002F6B"/>
                </a:solidFill>
                <a:ea typeface="Open Sans" panose="020B0606030504020204" pitchFamily="34" charset="0"/>
                <a:cs typeface="Century Gothic"/>
              </a:rPr>
              <a:t>Collegium </a:t>
            </a:r>
            <a:r>
              <a:rPr lang="en-US" sz="1400" b="1" err="1">
                <a:solidFill>
                  <a:srgbClr val="002F6B"/>
                </a:solidFill>
                <a:ea typeface="Open Sans" panose="020B0606030504020204" pitchFamily="34" charset="0"/>
                <a:cs typeface="Century Gothic"/>
              </a:rPr>
              <a:t>Musicae</a:t>
            </a:r>
            <a:r>
              <a:rPr lang="en-US" sz="1400" b="1">
                <a:solidFill>
                  <a:srgbClr val="002F6B"/>
                </a:solidFill>
                <a:ea typeface="Open Sans" panose="020B0606030504020204" pitchFamily="34" charset="0"/>
                <a:cs typeface="Century Gothic"/>
              </a:rPr>
              <a:t>: </a:t>
            </a:r>
            <a:r>
              <a:rPr lang="en-US" sz="1300">
                <a:solidFill>
                  <a:srgbClr val="002F6B"/>
                </a:solidFill>
              </a:rPr>
              <a:t>the dialogue between science &amp; art</a:t>
            </a:r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967545" y="4530574"/>
            <a:ext cx="7187418" cy="156272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buClr>
                <a:srgbClr val="083277"/>
              </a:buClr>
              <a:buSzPct val="100000"/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 pitchFamily="34" charset="0"/>
              </a:rPr>
              <a:t>Five institutes directly connected to the most pressing questions in society 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Clr>
                <a:srgbClr val="083277"/>
              </a:buClr>
              <a:buSzPct val="100000"/>
              <a:buFont typeface="Symbol" panose="05050102010706020507" pitchFamily="18" charset="2"/>
              <a:buChar char="®"/>
              <a:defRPr/>
            </a:pP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 pitchFamily="34" charset="0"/>
              </a:rPr>
              <a:t>Giving researchers the opportunity to share knowledge and experience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Clr>
                <a:srgbClr val="083277"/>
              </a:buClr>
              <a:buSzPct val="100000"/>
              <a:buFont typeface="Symbol" panose="05050102010706020507" pitchFamily="18" charset="2"/>
              <a:buChar char="®"/>
              <a:defRPr/>
            </a:pP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 pitchFamily="34" charset="0"/>
              </a:rPr>
              <a:t>Ensuring the highest level of research and very high quality research-based teaching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Clr>
                <a:srgbClr val="083277"/>
              </a:buClr>
              <a:buSzPct val="100000"/>
              <a:buFont typeface="Symbol" panose="05050102010706020507" pitchFamily="18" charset="2"/>
              <a:buChar char="®"/>
              <a:defRPr/>
            </a:pP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 pitchFamily="34" charset="0"/>
              </a:rPr>
              <a:t>Bringing original solutions to a changing world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Century Gothic" pitchFamily="34" charset="0"/>
            </a:endParaRPr>
          </a:p>
        </p:txBody>
      </p:sp>
      <p:sp>
        <p:nvSpPr>
          <p:cNvPr id="24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01254" y="6585655"/>
            <a:ext cx="2520000" cy="123111"/>
          </a:xfrm>
        </p:spPr>
        <p:txBody>
          <a:bodyPr/>
          <a:lstStyle/>
          <a:p>
            <a:r>
              <a:rPr lang="en-US" sz="800" dirty="0" smtClean="0"/>
              <a:t>UCMSR,, </a:t>
            </a:r>
            <a:r>
              <a:rPr lang="en-US" sz="800" dirty="0"/>
              <a:t>October 2018Xiamen</a:t>
            </a:r>
          </a:p>
        </p:txBody>
      </p:sp>
    </p:spTree>
    <p:extLst>
      <p:ext uri="{BB962C8B-B14F-4D97-AF65-F5344CB8AC3E}">
        <p14:creationId xmlns:p14="http://schemas.microsoft.com/office/powerpoint/2010/main" val="111884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0000" y="980728"/>
            <a:ext cx="7812480" cy="57606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Our Missions</a:t>
            </a:r>
            <a:endParaRPr lang="en-US" sz="2000" dirty="0">
              <a:solidFill>
                <a:srgbClr val="1D2769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2"/>
          </p:nvPr>
        </p:nvSpPr>
        <p:spPr>
          <a:xfrm>
            <a:off x="1115616" y="1700808"/>
            <a:ext cx="7453638" cy="4392488"/>
          </a:xfrm>
        </p:spPr>
        <p:txBody>
          <a:bodyPr>
            <a:noAutofit/>
          </a:bodyPr>
          <a:lstStyle/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2000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Frontier research and knowledge:</a:t>
            </a:r>
            <a:r>
              <a:rPr lang="en-US" sz="2000" b="1" dirty="0" smtClean="0">
                <a:solidFill>
                  <a:schemeClr val="bg2">
                    <a:lumMod val="90000"/>
                    <a:alpha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bg2">
                    <a:lumMod val="90000"/>
                    <a:alpha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We are the source of the discoveries</a:t>
            </a:r>
          </a:p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2000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Educate future citizen: </a:t>
            </a:r>
            <a:r>
              <a:rPr lang="en-US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Policy-makers for the sake of the well-being of humans</a:t>
            </a:r>
          </a:p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2000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Inclusiveness and cohesion</a:t>
            </a:r>
            <a:r>
              <a:rPr lang="en-US" sz="2000" b="1" dirty="0" smtClean="0">
                <a:solidFill>
                  <a:schemeClr val="bg2">
                    <a:lumMod val="90000"/>
                    <a:alpha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bg2">
                    <a:lumMod val="90000"/>
                    <a:alpha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Education for All</a:t>
            </a:r>
          </a:p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2000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Education is not a Market</a:t>
            </a:r>
            <a:r>
              <a:rPr lang="en-US" sz="2000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!</a:t>
            </a:r>
          </a:p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2000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Internationality</a:t>
            </a:r>
            <a:r>
              <a:rPr lang="en-US" sz="2000" b="1" dirty="0" smtClean="0">
                <a:solidFill>
                  <a:schemeClr val="bg2">
                    <a:lumMod val="90000"/>
                    <a:alpha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bg2">
                    <a:lumMod val="90000"/>
                    <a:alpha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Inter-cultural and international values</a:t>
            </a:r>
          </a:p>
        </p:txBody>
      </p:sp>
      <p:sp>
        <p:nvSpPr>
          <p:cNvPr id="8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01254" y="6585655"/>
            <a:ext cx="2520000" cy="123111"/>
          </a:xfrm>
        </p:spPr>
        <p:txBody>
          <a:bodyPr/>
          <a:lstStyle/>
          <a:p>
            <a:r>
              <a:rPr lang="en-US" sz="800" dirty="0" smtClean="0"/>
              <a:t>UCMSR, Xiamen, October 2018</a:t>
            </a:r>
            <a:endParaRPr lang="en-US" sz="800" dirty="0"/>
          </a:p>
        </p:txBody>
      </p:sp>
      <p:sp>
        <p:nvSpPr>
          <p:cNvPr id="9" name="Espace réservé du texte 9"/>
          <p:cNvSpPr>
            <a:spLocks noGrp="1"/>
          </p:cNvSpPr>
          <p:nvPr>
            <p:ph type="body" sz="quarter" idx="4294967295"/>
          </p:nvPr>
        </p:nvSpPr>
        <p:spPr>
          <a:xfrm>
            <a:off x="1187864" y="6598509"/>
            <a:ext cx="2160000" cy="107722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Sorbonne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57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Science diplomacy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solidFill>
                  <a:schemeClr val="accent1"/>
                </a:solidFill>
              </a:rPr>
              <a:t>_____________________________________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Bridging the world through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Science</a:t>
            </a:r>
          </a:p>
          <a:p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 dirty="0"/>
          </a:p>
          <a:p>
            <a:r>
              <a:rPr lang="en-US" sz="2000" dirty="0"/>
              <a:t>Science as an instrument of soft power</a:t>
            </a:r>
          </a:p>
          <a:p>
            <a:endParaRPr lang="en-US" sz="2000" dirty="0"/>
          </a:p>
          <a:p>
            <a:r>
              <a:rPr lang="en-US" sz="2000" i="1" dirty="0"/>
              <a:t>In 1723, under the presidency of Isaac Newton, The Royal Society appointed the first Foreign Secretary of The Royal Society, Philip Henry </a:t>
            </a:r>
            <a:r>
              <a:rPr lang="en-US" sz="2000" i="1" dirty="0" err="1"/>
              <a:t>Zollman</a:t>
            </a:r>
            <a:endParaRPr lang="en-US" sz="1400" i="1" dirty="0" smtClean="0"/>
          </a:p>
          <a:p>
            <a:endParaRPr lang="en-US" sz="1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512" y="476672"/>
            <a:ext cx="2643593" cy="3414641"/>
          </a:xfrm>
          <a:prstGeom prst="rect">
            <a:avLst/>
          </a:prstGeom>
        </p:spPr>
      </p:pic>
      <p:sp>
        <p:nvSpPr>
          <p:cNvPr id="6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01254" y="6585655"/>
            <a:ext cx="2520000" cy="123111"/>
          </a:xfrm>
        </p:spPr>
        <p:txBody>
          <a:bodyPr/>
          <a:lstStyle/>
          <a:p>
            <a:r>
              <a:rPr lang="en-US" sz="800" dirty="0" smtClean="0"/>
              <a:t>UCMSR, Xiamen, October 2018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8600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0000" y="980728"/>
            <a:ext cx="7812480" cy="57606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Our Missions</a:t>
            </a:r>
            <a:endParaRPr lang="en-US" sz="2000" dirty="0">
              <a:solidFill>
                <a:srgbClr val="1D2769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2"/>
          </p:nvPr>
        </p:nvSpPr>
        <p:spPr>
          <a:xfrm>
            <a:off x="1115616" y="1700808"/>
            <a:ext cx="7453638" cy="4392488"/>
          </a:xfrm>
        </p:spPr>
        <p:txBody>
          <a:bodyPr>
            <a:noAutofit/>
          </a:bodyPr>
          <a:lstStyle/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2000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Frontier research and knowledge:</a:t>
            </a:r>
            <a:r>
              <a:rPr lang="en-US" sz="2000" b="1" dirty="0" smtClean="0">
                <a:solidFill>
                  <a:schemeClr val="bg2">
                    <a:lumMod val="90000"/>
                    <a:alpha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bg2">
                    <a:lumMod val="90000"/>
                    <a:alpha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We are the source of the discoveries</a:t>
            </a:r>
          </a:p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2000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Educate future citizen: </a:t>
            </a:r>
            <a:br>
              <a:rPr lang="en-US" sz="2000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Policy-makers for the sake of the well-being of humans</a:t>
            </a:r>
          </a:p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Inclusiveness and cohesion</a:t>
            </a:r>
            <a:br>
              <a:rPr lang="en-US" sz="2000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Education for All</a:t>
            </a:r>
          </a:p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Education is not a Market!</a:t>
            </a:r>
          </a:p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 economy of research-intensive universities</a:t>
            </a:r>
          </a:p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Internationality</a:t>
            </a:r>
            <a:r>
              <a:rPr lang="en-US" sz="2000" b="1" dirty="0" smtClean="0">
                <a:solidFill>
                  <a:schemeClr val="bg2">
                    <a:lumMod val="90000"/>
                    <a:alpha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bg2">
                    <a:lumMod val="90000"/>
                    <a:alpha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Inter-cultural and international values</a:t>
            </a:r>
          </a:p>
        </p:txBody>
      </p:sp>
      <p:sp>
        <p:nvSpPr>
          <p:cNvPr id="8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01254" y="6585655"/>
            <a:ext cx="2520000" cy="123111"/>
          </a:xfrm>
        </p:spPr>
        <p:txBody>
          <a:bodyPr/>
          <a:lstStyle/>
          <a:p>
            <a:r>
              <a:rPr lang="en-US" sz="800" dirty="0" smtClean="0"/>
              <a:t>UCMSR, Xiamen, October 2018</a:t>
            </a:r>
            <a:endParaRPr lang="en-US" sz="800" dirty="0"/>
          </a:p>
        </p:txBody>
      </p:sp>
      <p:sp>
        <p:nvSpPr>
          <p:cNvPr id="9" name="Espace réservé du texte 9"/>
          <p:cNvSpPr>
            <a:spLocks noGrp="1"/>
          </p:cNvSpPr>
          <p:nvPr>
            <p:ph type="body" sz="quarter" idx="4294967295"/>
          </p:nvPr>
        </p:nvSpPr>
        <p:spPr>
          <a:xfrm>
            <a:off x="1187864" y="6598509"/>
            <a:ext cx="2160000" cy="107722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Sorbonne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96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087437" y="1052736"/>
            <a:ext cx="3563937" cy="646915"/>
          </a:xfrm>
        </p:spPr>
        <p:txBody>
          <a:bodyPr>
            <a:noAutofit/>
          </a:bodyPr>
          <a:lstStyle/>
          <a:p>
            <a:r>
              <a:rPr lang="en-US" sz="2000" dirty="0" smtClean="0"/>
              <a:t>At the Service </a:t>
            </a:r>
            <a:br>
              <a:rPr lang="en-US" sz="2000" dirty="0" smtClean="0"/>
            </a:br>
            <a:r>
              <a:rPr lang="en-US" sz="2000" dirty="0" smtClean="0"/>
              <a:t>of Society</a:t>
            </a:r>
            <a:endParaRPr lang="fr-FR" sz="2000" spc="-20" dirty="0">
              <a:solidFill>
                <a:srgbClr val="FF0000"/>
              </a:solidFill>
            </a:endParaRPr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1078850" y="2761448"/>
            <a:ext cx="3525180" cy="3233814"/>
          </a:xfrm>
        </p:spPr>
        <p:txBody>
          <a:bodyPr>
            <a:noAutofit/>
          </a:bodyPr>
          <a:lstStyle/>
          <a:p>
            <a:pPr marL="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800" b="1" dirty="0" smtClean="0">
                <a:solidFill>
                  <a:srgbClr val="002060"/>
                </a:solidFill>
                <a:ea typeface="Open Sans" panose="020B0606030504020204" pitchFamily="34" charset="0"/>
                <a:cs typeface="Arial" panose="020B0604020202020204" pitchFamily="34" charset="0"/>
              </a:rPr>
              <a:t>Participate in the public discussion of needs </a:t>
            </a:r>
            <a:br>
              <a:rPr lang="en-US" sz="1800" b="1" dirty="0" smtClean="0">
                <a:solidFill>
                  <a:srgbClr val="002060"/>
                </a:solidFill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solidFill>
                  <a:srgbClr val="002060"/>
                </a:solidFill>
                <a:ea typeface="Open Sans" panose="020B0606030504020204" pitchFamily="34" charset="0"/>
                <a:cs typeface="Arial" panose="020B0604020202020204" pitchFamily="34" charset="0"/>
              </a:rPr>
              <a:t>and issues of society</a:t>
            </a:r>
          </a:p>
          <a:p>
            <a:pPr marL="0" lvl="1" indent="0">
              <a:lnSpc>
                <a:spcPct val="120000"/>
              </a:lnSpc>
              <a:spcAft>
                <a:spcPts val="600"/>
              </a:spcAft>
              <a:buNone/>
            </a:pPr>
            <a:endParaRPr lang="en-US" sz="1800" b="1" dirty="0">
              <a:solidFill>
                <a:srgbClr val="002060"/>
              </a:solidFill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800" b="1" dirty="0" smtClean="0">
                <a:solidFill>
                  <a:srgbClr val="002060"/>
                </a:solidFill>
                <a:ea typeface="Open Sans" panose="020B0606030504020204" pitchFamily="34" charset="0"/>
                <a:cs typeface="Arial" panose="020B0604020202020204" pitchFamily="34" charset="0"/>
              </a:rPr>
              <a:t>Support Open Science</a:t>
            </a:r>
          </a:p>
          <a:p>
            <a:pPr>
              <a:lnSpc>
                <a:spcPct val="110000"/>
              </a:lnSpc>
              <a:spcAft>
                <a:spcPts val="1052"/>
              </a:spcAft>
              <a:buSzPct val="100000"/>
              <a:tabLst>
                <a:tab pos="8175206" algn="l"/>
              </a:tabLst>
            </a:pPr>
            <a:endParaRPr lang="en-US" sz="1800" dirty="0" smtClean="0">
              <a:solidFill>
                <a:srgbClr val="002F6B"/>
              </a:solidFill>
              <a:ea typeface="Open Sans" panose="020B0606030504020204" pitchFamily="34" charset="0"/>
              <a:cs typeface="Century Gothic"/>
            </a:endParaRPr>
          </a:p>
          <a:p>
            <a:pPr>
              <a:lnSpc>
                <a:spcPct val="110000"/>
              </a:lnSpc>
              <a:spcAft>
                <a:spcPts val="1052"/>
              </a:spcAft>
              <a:buSzPct val="100000"/>
              <a:tabLst>
                <a:tab pos="8175206" algn="l"/>
              </a:tabLst>
            </a:pPr>
            <a:endParaRPr lang="en-US" sz="1800" dirty="0">
              <a:solidFill>
                <a:srgbClr val="002F6B"/>
              </a:solidFill>
              <a:ea typeface="Open Sans" panose="020B0606030504020204" pitchFamily="34" charset="0"/>
              <a:cs typeface="Century Gothic"/>
            </a:endParaRPr>
          </a:p>
        </p:txBody>
      </p:sp>
      <p:sp>
        <p:nvSpPr>
          <p:cNvPr id="7" name="Espace réservé du texte 5"/>
          <p:cNvSpPr txBox="1">
            <a:spLocks/>
          </p:cNvSpPr>
          <p:nvPr/>
        </p:nvSpPr>
        <p:spPr>
          <a:xfrm>
            <a:off x="4621848" y="6151252"/>
            <a:ext cx="4528508" cy="720000"/>
          </a:xfrm>
          <a:prstGeom prst="rect">
            <a:avLst/>
          </a:prstGeom>
          <a:solidFill>
            <a:schemeClr val="accent2"/>
          </a:solidFill>
        </p:spPr>
        <p:txBody>
          <a:bodyPr vert="horz" lIns="216000" tIns="72000" rIns="108000" bIns="72000" rtlCol="0" anchor="ctr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10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Tx/>
              <a:buNone/>
              <a:defRPr sz="10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Tx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04000" indent="-144000" algn="l" defTabSz="914400" rtl="0" eaLnBrk="1" latinLnBrk="0" hangingPunct="1">
              <a:spcBef>
                <a:spcPts val="0"/>
              </a:spcBef>
              <a:buSzPct val="80000"/>
              <a:buFont typeface="Wingdings" panose="05000000000000000000" pitchFamily="2" charset="2"/>
              <a:buChar char="l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648000" indent="-108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Engaging with Society by asking the big questions</a:t>
            </a:r>
            <a:endParaRPr lang="en-US" dirty="0"/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r="24323"/>
          <a:stretch>
            <a:fillRect/>
          </a:stretch>
        </p:blipFill>
        <p:spPr/>
      </p:pic>
      <p:sp>
        <p:nvSpPr>
          <p:cNvPr id="2" name="Espace réservé du texte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0000" y="980728"/>
            <a:ext cx="7812480" cy="57606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Our Missions</a:t>
            </a:r>
            <a:endParaRPr lang="en-US" sz="2000" dirty="0">
              <a:solidFill>
                <a:srgbClr val="1D2769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2"/>
          </p:nvPr>
        </p:nvSpPr>
        <p:spPr>
          <a:xfrm>
            <a:off x="1115616" y="1700808"/>
            <a:ext cx="7453638" cy="4392488"/>
          </a:xfrm>
        </p:spPr>
        <p:txBody>
          <a:bodyPr>
            <a:noAutofit/>
          </a:bodyPr>
          <a:lstStyle/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Frontier research and knowledge:</a:t>
            </a:r>
            <a:b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We are the source of the discoveries</a:t>
            </a:r>
          </a:p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Educate future citizen: </a:t>
            </a:r>
            <a:r>
              <a:rPr lang="en-US" b="1" dirty="0" smtClean="0">
                <a:solidFill>
                  <a:schemeClr val="bg2">
                    <a:lumMod val="90000"/>
                    <a:alpha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chemeClr val="bg2">
                    <a:lumMod val="90000"/>
                    <a:alpha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Policy-makers for the sake of the well-being of humans</a:t>
            </a:r>
          </a:p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Inclusiveness and cohesion</a:t>
            </a:r>
            <a:b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Education for All</a:t>
            </a:r>
          </a:p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Education is not a Market!</a:t>
            </a:r>
          </a:p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2000" b="1" dirty="0" smtClean="0">
                <a:solidFill>
                  <a:schemeClr val="accent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Internationality</a:t>
            </a:r>
            <a:br>
              <a:rPr lang="en-US" sz="2000" b="1" dirty="0" smtClean="0">
                <a:solidFill>
                  <a:schemeClr val="accent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Inter-cultural and international values</a:t>
            </a:r>
            <a:endParaRPr lang="en-US" b="1" dirty="0" smtClean="0">
              <a:solidFill>
                <a:schemeClr val="accent2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01254" y="6585655"/>
            <a:ext cx="2520000" cy="123111"/>
          </a:xfrm>
        </p:spPr>
        <p:txBody>
          <a:bodyPr/>
          <a:lstStyle/>
          <a:p>
            <a:r>
              <a:rPr lang="en-US" sz="800" dirty="0" smtClean="0"/>
              <a:t>UCMSR, Xiamen, October 2018</a:t>
            </a:r>
            <a:endParaRPr lang="en-US" sz="800" dirty="0"/>
          </a:p>
        </p:txBody>
      </p:sp>
      <p:sp>
        <p:nvSpPr>
          <p:cNvPr id="9" name="Espace réservé du texte 9"/>
          <p:cNvSpPr>
            <a:spLocks noGrp="1"/>
          </p:cNvSpPr>
          <p:nvPr>
            <p:ph type="body" sz="quarter" idx="4294967295"/>
          </p:nvPr>
        </p:nvSpPr>
        <p:spPr>
          <a:xfrm>
            <a:off x="1187864" y="6598509"/>
            <a:ext cx="2160000" cy="107722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Sorbonne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7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080000" y="1044000"/>
            <a:ext cx="7805041" cy="936104"/>
          </a:xfrm>
        </p:spPr>
        <p:txBody>
          <a:bodyPr>
            <a:normAutofit/>
          </a:bodyPr>
          <a:lstStyle/>
          <a:p>
            <a:r>
              <a:rPr lang="en-US" smtClean="0"/>
              <a:t>Recreating the Renowned Sorbonne University</a:t>
            </a:r>
            <a:endParaRPr lang="en-US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0" y="6165384"/>
            <a:ext cx="9144000" cy="720000"/>
          </a:xfrm>
        </p:spPr>
        <p:txBody>
          <a:bodyPr/>
          <a:lstStyle/>
          <a:p>
            <a:pPr algn="ctr"/>
            <a:r>
              <a:rPr lang="en-US" dirty="0" smtClean="0"/>
              <a:t>A Modern </a:t>
            </a:r>
            <a:r>
              <a:rPr lang="en-US" dirty="0" err="1" smtClean="0"/>
              <a:t>universit</a:t>
            </a:r>
            <a:r>
              <a:rPr lang="en-US" dirty="0" smtClean="0"/>
              <a:t> with a centuries-old tradition</a:t>
            </a:r>
            <a:endParaRPr lang="en-US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5"/>
          </p:nvPr>
        </p:nvSpPr>
        <p:spPr>
          <a:xfrm>
            <a:off x="1152932" y="6598509"/>
            <a:ext cx="2160000" cy="107722"/>
          </a:xfrm>
        </p:spPr>
        <p:txBody>
          <a:bodyPr/>
          <a:lstStyle/>
          <a:p>
            <a:r>
              <a:rPr lang="fr-FR"/>
              <a:t>TITRE DE LA SECTION OU DU </a:t>
            </a:r>
            <a:r>
              <a:rPr lang="fr-FR" smtClean="0"/>
              <a:t>CHAPITRE</a:t>
            </a:r>
            <a:endParaRPr lang="fr-FR"/>
          </a:p>
        </p:txBody>
      </p:sp>
      <p:pic>
        <p:nvPicPr>
          <p:cNvPr id="8" name="Espace réservé pour une image 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9" b="8109"/>
          <a:stretch/>
        </p:blipFill>
        <p:spPr>
          <a:xfrm>
            <a:off x="0" y="2205038"/>
            <a:ext cx="9144000" cy="3995737"/>
          </a:xfrm>
          <a:prstGeom prst="rect">
            <a:avLst/>
          </a:prstGeom>
        </p:spPr>
      </p:pic>
      <p:pic>
        <p:nvPicPr>
          <p:cNvPr id="9" name="Image 8" descr="logosorbonnePRES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172" y="2155938"/>
            <a:ext cx="122237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29522" y="3324338"/>
            <a:ext cx="1655762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600"/>
              </a:spcBef>
              <a:buClr>
                <a:schemeClr val="tx2"/>
              </a:buClr>
              <a:buSzPct val="150000"/>
              <a:defRPr/>
            </a:pPr>
            <a:r>
              <a:rPr lang="en-US" sz="1400" dirty="0">
                <a:solidFill>
                  <a:schemeClr val="bg1"/>
                </a:solidFill>
                <a:latin typeface="Arial" pitchFamily="-104" charset="0"/>
                <a:sym typeface="Century Gothic" pitchFamily="34" charset="0"/>
              </a:rPr>
              <a:t> Humanities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68773"/>
            <a:ext cx="16700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191174" y="2894260"/>
            <a:ext cx="244792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600"/>
              </a:spcBef>
              <a:buClr>
                <a:schemeClr val="tx2"/>
              </a:buClr>
              <a:buSzPct val="150000"/>
              <a:defRPr/>
            </a:pPr>
            <a:r>
              <a:rPr lang="en-US" sz="1400" b="1" dirty="0">
                <a:solidFill>
                  <a:schemeClr val="bg1"/>
                </a:solidFill>
                <a:latin typeface="Arial" pitchFamily="-104" charset="0"/>
                <a:sym typeface="Century Gothic" pitchFamily="34" charset="0"/>
              </a:rPr>
              <a:t>Science &amp; Medicine</a:t>
            </a:r>
          </a:p>
        </p:txBody>
      </p:sp>
    </p:spTree>
    <p:extLst>
      <p:ext uri="{BB962C8B-B14F-4D97-AF65-F5344CB8AC3E}">
        <p14:creationId xmlns:p14="http://schemas.microsoft.com/office/powerpoint/2010/main" val="77279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130081"/>
            <a:ext cx="7886700" cy="994172"/>
          </a:xfrm>
        </p:spPr>
        <p:txBody>
          <a:bodyPr>
            <a:noAutofit/>
          </a:bodyPr>
          <a:lstStyle/>
          <a:p>
            <a:r>
              <a:rPr lang="en-GB" sz="2000" b="1" dirty="0" smtClean="0"/>
              <a:t>The essence of scientific international cooperation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>
                <a:solidFill>
                  <a:schemeClr val="accent1"/>
                </a:solidFill>
              </a:rPr>
              <a:t>________________________________________</a:t>
            </a:r>
            <a:endParaRPr lang="en-GB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Fundamental questions </a:t>
            </a:r>
            <a:r>
              <a:rPr lang="en-GB" sz="2000" dirty="0"/>
              <a:t>were raised by all of the great philosophers (Confucius, Zoroaster, Pythagoras, </a:t>
            </a:r>
            <a:r>
              <a:rPr lang="mr-IN" sz="2000" dirty="0"/>
              <a:t>…</a:t>
            </a:r>
            <a:r>
              <a:rPr lang="fr-FR" sz="2000" dirty="0"/>
              <a:t>)</a:t>
            </a:r>
          </a:p>
          <a:p>
            <a:endParaRPr lang="en-GB" sz="1400" dirty="0"/>
          </a:p>
          <a:p>
            <a:r>
              <a:rPr lang="en-GB" sz="2000" dirty="0"/>
              <a:t>Diogenes of Sinope (philosopher)</a:t>
            </a:r>
          </a:p>
          <a:p>
            <a:r>
              <a:rPr lang="en-GB" sz="2000" dirty="0"/>
              <a:t>	“</a:t>
            </a:r>
            <a:r>
              <a:rPr lang="en-GB" sz="2000" i="1" dirty="0"/>
              <a:t>I am a citizen of the world, a cosmopolitan”</a:t>
            </a:r>
          </a:p>
          <a:p>
            <a:endParaRPr lang="en-GB" sz="1400" dirty="0" smtClean="0"/>
          </a:p>
          <a:p>
            <a:endParaRPr lang="en-GB" sz="14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870" y="4279171"/>
            <a:ext cx="2065421" cy="1313018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01" y="4285836"/>
            <a:ext cx="1285562" cy="1305340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1482" y="4279171"/>
            <a:ext cx="938408" cy="1305240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9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01254" y="6585655"/>
            <a:ext cx="2520000" cy="123111"/>
          </a:xfrm>
        </p:spPr>
        <p:txBody>
          <a:bodyPr/>
          <a:lstStyle/>
          <a:p>
            <a:r>
              <a:rPr lang="en-US" sz="800" dirty="0" smtClean="0"/>
              <a:t>UCMSR, Xiamen, October 2018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8036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Erasmus </a:t>
            </a:r>
            <a:r>
              <a:rPr lang="mr-IN" dirty="0" smtClean="0"/>
              <a:t>–</a:t>
            </a:r>
            <a:r>
              <a:rPr lang="fr-FR" dirty="0" smtClean="0"/>
              <a:t> Erasmus </a:t>
            </a:r>
            <a:r>
              <a:rPr lang="fr-FR" dirty="0" err="1" smtClean="0"/>
              <a:t>Mundus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_____________________________________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6000"/>
                    </a14:imgEffect>
                    <a14:imgEffect>
                      <a14:brightnessContrast bright="11000" contras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748" y="2276872"/>
            <a:ext cx="8517052" cy="421128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alphaModFix amt="44000"/>
          </a:blip>
          <a:stretch>
            <a:fillRect/>
          </a:stretch>
        </p:blipFill>
        <p:spPr>
          <a:xfrm>
            <a:off x="0" y="1988840"/>
            <a:ext cx="4531532" cy="259987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000"/>
              </a:srgbClr>
            </a:outerShdw>
            <a:softEdge rad="571500"/>
          </a:effectLst>
        </p:spPr>
      </p:pic>
      <p:sp>
        <p:nvSpPr>
          <p:cNvPr id="6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01254" y="6581963"/>
            <a:ext cx="2520000" cy="123111"/>
          </a:xfrm>
        </p:spPr>
        <p:txBody>
          <a:bodyPr/>
          <a:lstStyle/>
          <a:p>
            <a:r>
              <a:rPr lang="en-US" sz="800" dirty="0" smtClean="0"/>
              <a:t>UCMSR, Xiamen, October 2018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7679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087438" y="908720"/>
            <a:ext cx="3340546" cy="710951"/>
          </a:xfrm>
        </p:spPr>
        <p:txBody>
          <a:bodyPr>
            <a:noAutofit/>
          </a:bodyPr>
          <a:lstStyle/>
          <a:p>
            <a:r>
              <a:rPr lang="en-US" sz="2000" dirty="0" smtClean="0"/>
              <a:t>Working in </a:t>
            </a:r>
            <a:br>
              <a:rPr lang="en-US" sz="2000" dirty="0" smtClean="0"/>
            </a:br>
            <a:r>
              <a:rPr lang="en-US" sz="2000" dirty="0" smtClean="0"/>
              <a:t>a Global Context</a:t>
            </a:r>
            <a:endParaRPr lang="fr-FR" sz="200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1087438" y="1844824"/>
            <a:ext cx="3196530" cy="4032250"/>
          </a:xfrm>
        </p:spPr>
        <p:txBody>
          <a:bodyPr>
            <a:normAutofit/>
          </a:bodyPr>
          <a:lstStyle/>
          <a:p>
            <a:pPr marL="271463" lvl="1" indent="-271463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2F6B"/>
              </a:buClr>
              <a:buSzPct val="100000"/>
              <a:buFont typeface="Symbol" panose="05050102010706020507" pitchFamily="18" charset="2"/>
              <a:buChar char="®"/>
              <a:tabLst>
                <a:tab pos="9324975" algn="l"/>
              </a:tabLst>
            </a:pPr>
            <a:r>
              <a:rPr lang="en-US" sz="1800" b="1" dirty="0" smtClean="0"/>
              <a:t>Societal challenges </a:t>
            </a:r>
            <a:r>
              <a:rPr lang="en-US" sz="1800" dirty="0" smtClean="0"/>
              <a:t>require a multi-disciplinary and multi-scale approach</a:t>
            </a:r>
            <a:endParaRPr lang="en-US" sz="1800" dirty="0"/>
          </a:p>
          <a:p>
            <a:pPr marL="271463" lvl="1" indent="-271463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2F6B"/>
              </a:buClr>
              <a:buSzPct val="100000"/>
              <a:buFont typeface="Symbol" panose="05050102010706020507" pitchFamily="18" charset="2"/>
              <a:buChar char="®"/>
              <a:tabLst>
                <a:tab pos="9324975" algn="l"/>
              </a:tabLst>
            </a:pPr>
            <a:r>
              <a:rPr lang="en-US" sz="1800" b="1" dirty="0" smtClean="0"/>
              <a:t>The globalization of knowledge </a:t>
            </a:r>
            <a:r>
              <a:rPr lang="en-US" sz="1800" dirty="0" smtClean="0"/>
              <a:t>must reinforce high-level research and support open science</a:t>
            </a:r>
            <a:endParaRPr lang="en-US" sz="1800" dirty="0"/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8" t="295" r="5328" b="-295"/>
          <a:stretch/>
        </p:blipFill>
        <p:spPr>
          <a:xfrm>
            <a:off x="4606298" y="-27384"/>
            <a:ext cx="4537702" cy="6210369"/>
          </a:xfrm>
        </p:spPr>
      </p:pic>
      <p:sp>
        <p:nvSpPr>
          <p:cNvPr id="6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4615492" y="6165384"/>
            <a:ext cx="4528508" cy="720000"/>
          </a:xfrm>
        </p:spPr>
        <p:txBody>
          <a:bodyPr/>
          <a:lstStyle/>
          <a:p>
            <a:pPr algn="ctr"/>
            <a:r>
              <a:rPr lang="en-US" dirty="0" smtClean="0"/>
              <a:t>Engaging with Society by asking the big questions</a:t>
            </a:r>
            <a:endParaRPr lang="en-US" dirty="0"/>
          </a:p>
        </p:txBody>
      </p:sp>
      <p:sp>
        <p:nvSpPr>
          <p:cNvPr id="10" name="Espace réservé du pied de page 6"/>
          <p:cNvSpPr txBox="1">
            <a:spLocks/>
          </p:cNvSpPr>
          <p:nvPr/>
        </p:nvSpPr>
        <p:spPr>
          <a:xfrm>
            <a:off x="1331640" y="6525384"/>
            <a:ext cx="2520000" cy="10772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 smtClean="0">
                <a:solidFill>
                  <a:srgbClr val="FF0000"/>
                </a:solidFill>
              </a:rPr>
              <a:t>UCMSR, Xiamen, October 2018</a:t>
            </a:r>
            <a:endParaRPr lang="en-US" sz="10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4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087438" y="1052736"/>
            <a:ext cx="3412554" cy="565778"/>
          </a:xfrm>
        </p:spPr>
        <p:txBody>
          <a:bodyPr>
            <a:noAutofit/>
          </a:bodyPr>
          <a:lstStyle/>
          <a:p>
            <a:r>
              <a:rPr lang="en-US" sz="2000" dirty="0" smtClean="0"/>
              <a:t>Strategic, International Actions</a:t>
            </a:r>
            <a:endParaRPr lang="fr-FR" sz="200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1087438" y="1835695"/>
            <a:ext cx="3412554" cy="4464496"/>
          </a:xfrm>
        </p:spPr>
        <p:txBody>
          <a:bodyPr>
            <a:noAutofit/>
          </a:bodyPr>
          <a:lstStyle/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Symbol" panose="05050102010706020507" pitchFamily="18" charset="2"/>
              <a:buChar char="®"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Take an active role </a:t>
            </a:r>
            <a:b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 higher education 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and research networks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Symbol" panose="05050102010706020507" pitchFamily="18" charset="2"/>
              <a:buChar char="®"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Contribute to the cohesion of the region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by exchanging best practices in education, research and innovation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Symbol" panose="05050102010706020507" pitchFamily="18" charset="2"/>
              <a:buChar char="®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Encourage students, researchers and staff to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participate in regional programs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4615492" y="6165384"/>
            <a:ext cx="4528508" cy="720000"/>
          </a:xfrm>
        </p:spPr>
        <p:txBody>
          <a:bodyPr/>
          <a:lstStyle/>
          <a:p>
            <a:pPr algn="ctr"/>
            <a:r>
              <a:rPr lang="en-US" dirty="0" smtClean="0"/>
              <a:t>Questioning how we live, work and communicate</a:t>
            </a:r>
            <a:endParaRPr lang="en-US" dirty="0"/>
          </a:p>
        </p:txBody>
      </p:sp>
      <p:pic>
        <p:nvPicPr>
          <p:cNvPr id="8" name="Espace réservé pour une image 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4" r="30834"/>
          <a:stretch/>
        </p:blipFill>
        <p:spPr>
          <a:xfrm>
            <a:off x="4614863" y="-9525"/>
            <a:ext cx="4529137" cy="6210300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5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0" b="4630"/>
          <a:stretch/>
        </p:blipFill>
        <p:spPr>
          <a:xfrm>
            <a:off x="5724128" y="112268"/>
            <a:ext cx="3347938" cy="4590653"/>
          </a:xfrm>
          <a:prstGeom prst="rect">
            <a:avLst/>
          </a:prstGeom>
        </p:spPr>
      </p:pic>
      <p:pic>
        <p:nvPicPr>
          <p:cNvPr id="9" name="Espace réservé pour une image  6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0" b="4630"/>
          <a:stretch/>
        </p:blipFill>
        <p:spPr>
          <a:xfrm>
            <a:off x="5724128" y="44624"/>
            <a:ext cx="3347938" cy="459065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2"/>
          </p:nvPr>
        </p:nvSpPr>
        <p:spPr>
          <a:xfrm>
            <a:off x="467544" y="2276871"/>
            <a:ext cx="5040560" cy="2421675"/>
          </a:xfrm>
        </p:spPr>
        <p:txBody>
          <a:bodyPr>
            <a:normAutofit fontScale="92500" lnSpcReduction="10000"/>
          </a:bodyPr>
          <a:lstStyle/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1600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 </a:t>
            </a:r>
            <a:r>
              <a:rPr lang="en-US" sz="1600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world-class, research-intensive university</a:t>
            </a:r>
          </a:p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1600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Presenting a broad range of arts, humanities, social sciences, </a:t>
            </a:r>
            <a:r>
              <a:rPr lang="en-US" sz="1600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natural </a:t>
            </a:r>
            <a:r>
              <a:rPr lang="en-US" sz="1600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sciences, engineering and medicine</a:t>
            </a:r>
          </a:p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1600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Academic programs that offer a larger educational context</a:t>
            </a:r>
            <a:endParaRPr lang="en-US" sz="1600" b="1" dirty="0">
              <a:solidFill>
                <a:srgbClr val="002F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633252" indent="-251909">
              <a:lnSpc>
                <a:spcPct val="130000"/>
              </a:lnSpc>
              <a:spcAft>
                <a:spcPts val="1052"/>
              </a:spcAft>
              <a:buSzPct val="75000"/>
              <a:buFont typeface="Calibri" panose="020F0502020204030204" pitchFamily="34" charset="0"/>
              <a:buChar char="→"/>
              <a:tabLst>
                <a:tab pos="8175206" algn="l"/>
              </a:tabLst>
            </a:pPr>
            <a:r>
              <a:rPr lang="en-US" sz="1600" b="1" dirty="0" smtClean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Campuses in </a:t>
            </a:r>
            <a:r>
              <a:rPr lang="en-US" sz="1600" b="1" dirty="0">
                <a:solidFill>
                  <a:srgbClr val="002F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France and abroad</a:t>
            </a:r>
            <a:endParaRPr lang="fr-FR" sz="1600" b="1" dirty="0">
              <a:solidFill>
                <a:srgbClr val="002F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7212" y="4983215"/>
            <a:ext cx="7308424" cy="1326105"/>
          </a:xfrm>
          <a:prstGeom prst="rect">
            <a:avLst/>
          </a:prstGeom>
          <a:solidFill>
            <a:srgbClr val="EAE8E5"/>
          </a:solidFill>
        </p:spPr>
        <p:txBody>
          <a:bodyPr wrap="square" tIns="108000" bIns="108000">
            <a:spAutoFit/>
          </a:bodyPr>
          <a:lstStyle/>
          <a:p>
            <a:pPr marL="271463" lvl="3" indent="-185738">
              <a:lnSpc>
                <a:spcPct val="2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1D2769"/>
                </a:solidFill>
              </a:rPr>
              <a:t>53,400 students, of which 10,000 are international and 4,400 doctoral candidates</a:t>
            </a:r>
          </a:p>
          <a:p>
            <a:pPr marL="271463" lvl="3" indent="-185738">
              <a:lnSpc>
                <a:spcPct val="2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1D2769"/>
                </a:solidFill>
              </a:rPr>
              <a:t>3,400 professor-researchers in all major domains</a:t>
            </a:r>
          </a:p>
          <a:p>
            <a:pPr marL="271463" lvl="3" indent="-185738">
              <a:lnSpc>
                <a:spcPct val="2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1D2769"/>
                </a:solidFill>
              </a:rPr>
              <a:t>137 research structures</a:t>
            </a:r>
            <a:endParaRPr lang="fr-FR" sz="1200" b="1" dirty="0">
              <a:solidFill>
                <a:srgbClr val="1D2769"/>
              </a:solidFill>
            </a:endParaRPr>
          </a:p>
        </p:txBody>
      </p:sp>
      <p:pic>
        <p:nvPicPr>
          <p:cNvPr id="8" name="Espace réservé pour une image 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0" b="4630"/>
          <a:stretch/>
        </p:blipFill>
        <p:spPr>
          <a:xfrm>
            <a:off x="5724128" y="107894"/>
            <a:ext cx="3347938" cy="459065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0000" y="1268760"/>
            <a:ext cx="7812480" cy="57606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Responding to the Challenges of</a:t>
            </a:r>
            <a:br>
              <a:rPr lang="en-US" sz="2000" dirty="0" smtClean="0"/>
            </a:br>
            <a:r>
              <a:rPr lang="en-US" sz="2000" dirty="0" smtClean="0"/>
              <a:t> the 21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Century</a:t>
            </a:r>
            <a:endParaRPr lang="en-US" sz="2000" dirty="0"/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01254" y="6585655"/>
            <a:ext cx="2520000" cy="123111"/>
          </a:xfrm>
        </p:spPr>
        <p:txBody>
          <a:bodyPr/>
          <a:lstStyle/>
          <a:p>
            <a:r>
              <a:rPr lang="en-US" sz="800" dirty="0" smtClean="0"/>
              <a:t>UCMSR, Xiamen, October 2018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0956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r"/>
            <a:r>
              <a:rPr lang="en-US" sz="2200" cap="none" dirty="0" smtClean="0"/>
              <a:t>      Thank you	</a:t>
            </a:r>
            <a:endParaRPr lang="en-US" sz="2200" cap="none" dirty="0"/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6" r="1159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700" y="6448096"/>
            <a:ext cx="25146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2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3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50938" y="1700808"/>
            <a:ext cx="7453510" cy="208823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Sorbonne University: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dirty="0" smtClean="0"/>
              <a:t>An Engine </a:t>
            </a:r>
            <a:br>
              <a:rPr lang="en-US" dirty="0" smtClean="0"/>
            </a:br>
            <a:r>
              <a:rPr lang="en-US" dirty="0" smtClean="0"/>
              <a:t>for Change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6309320"/>
            <a:ext cx="25146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0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3345620"/>
            <a:ext cx="5256584" cy="1224136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/>
              <a:t>The Fear of Progress</a:t>
            </a:r>
            <a:endParaRPr lang="en-US" sz="6600" dirty="0">
              <a:solidFill>
                <a:srgbClr val="1D2769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01254" y="6570267"/>
            <a:ext cx="2520000" cy="138499"/>
          </a:xfrm>
        </p:spPr>
        <p:txBody>
          <a:bodyPr/>
          <a:lstStyle/>
          <a:p>
            <a:r>
              <a:rPr lang="en-US" sz="900" dirty="0" smtClean="0">
                <a:solidFill>
                  <a:schemeClr val="accent2"/>
                </a:solidFill>
              </a:rPr>
              <a:t>UCMSR, Xiamen, October 2018</a:t>
            </a:r>
            <a:endParaRPr lang="en-US" sz="900" dirty="0">
              <a:solidFill>
                <a:schemeClr val="accent2"/>
              </a:solidFill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4294967295"/>
          </p:nvPr>
        </p:nvSpPr>
        <p:spPr>
          <a:xfrm>
            <a:off x="1187864" y="6598509"/>
            <a:ext cx="2160000" cy="107722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Sorbonne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52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01254" y="6570267"/>
            <a:ext cx="2520000" cy="138499"/>
          </a:xfrm>
        </p:spPr>
        <p:txBody>
          <a:bodyPr/>
          <a:lstStyle/>
          <a:p>
            <a:r>
              <a:rPr lang="en-US" sz="900" dirty="0" smtClean="0">
                <a:solidFill>
                  <a:schemeClr val="accent2"/>
                </a:solidFill>
              </a:rPr>
              <a:t>UCMSR, Xiamen, October 2018</a:t>
            </a:r>
            <a:endParaRPr lang="en-US" sz="900" dirty="0">
              <a:solidFill>
                <a:schemeClr val="accent2"/>
              </a:solidFill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4294967295"/>
          </p:nvPr>
        </p:nvSpPr>
        <p:spPr>
          <a:xfrm>
            <a:off x="1187864" y="6598509"/>
            <a:ext cx="2160000" cy="107722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Sorbonne University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340768"/>
            <a:ext cx="4038600" cy="20193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964" y="393933"/>
            <a:ext cx="3492500" cy="23241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3538137"/>
            <a:ext cx="3833704" cy="260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3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3345620"/>
            <a:ext cx="5256584" cy="1224136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/>
              <a:t>The Progress of Fear</a:t>
            </a:r>
            <a:endParaRPr lang="en-US" sz="6600" dirty="0">
              <a:solidFill>
                <a:srgbClr val="1D2769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01254" y="6585655"/>
            <a:ext cx="2520000" cy="123111"/>
          </a:xfrm>
        </p:spPr>
        <p:txBody>
          <a:bodyPr/>
          <a:lstStyle/>
          <a:p>
            <a:r>
              <a:rPr lang="en-US" sz="800" dirty="0" smtClean="0">
                <a:solidFill>
                  <a:schemeClr val="accent2"/>
                </a:solidFill>
              </a:rPr>
              <a:t>UCMSR, Xiamen, October 2018</a:t>
            </a:r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4294967295"/>
          </p:nvPr>
        </p:nvSpPr>
        <p:spPr>
          <a:xfrm>
            <a:off x="1187864" y="6598509"/>
            <a:ext cx="2160000" cy="107722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Sorbonne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25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01254" y="6585655"/>
            <a:ext cx="2520000" cy="123111"/>
          </a:xfrm>
        </p:spPr>
        <p:txBody>
          <a:bodyPr/>
          <a:lstStyle/>
          <a:p>
            <a:r>
              <a:rPr lang="en-US" sz="800" dirty="0" smtClean="0">
                <a:solidFill>
                  <a:schemeClr val="accent2"/>
                </a:solidFill>
              </a:rPr>
              <a:t>UCMSR, Xiamen, October 2018</a:t>
            </a:r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4294967295"/>
          </p:nvPr>
        </p:nvSpPr>
        <p:spPr>
          <a:xfrm>
            <a:off x="1187864" y="6598509"/>
            <a:ext cx="2160000" cy="107722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Sorbonne University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556792"/>
            <a:ext cx="5706570" cy="379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Post truth &amp; Fake news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solidFill>
                  <a:schemeClr val="accent1"/>
                </a:solidFill>
              </a:rPr>
              <a:t>____________________________________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40" y="2119743"/>
            <a:ext cx="6385042" cy="3429385"/>
          </a:xfrm>
          <a:prstGeom prst="rect">
            <a:avLst/>
          </a:prstGeom>
        </p:spPr>
      </p:pic>
      <p:sp>
        <p:nvSpPr>
          <p:cNvPr id="4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01254" y="6585655"/>
            <a:ext cx="2520000" cy="12311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800" dirty="0" smtClean="0"/>
              <a:t>UCMSR, Xiamen, October 2018</a:t>
            </a:r>
            <a:endParaRPr lang="en-US" sz="8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781" y="5013176"/>
            <a:ext cx="2811723" cy="187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4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/>
              <a:t>Impact of the growing political trend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>
                <a:solidFill>
                  <a:schemeClr val="accent1"/>
                </a:solidFill>
              </a:rPr>
              <a:t>________________________________________</a:t>
            </a:r>
            <a:endParaRPr lang="en-GB" sz="28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226269" y="2226469"/>
            <a:ext cx="3289081" cy="3263504"/>
          </a:xfrm>
        </p:spPr>
        <p:txBody>
          <a:bodyPr/>
          <a:lstStyle/>
          <a:p>
            <a:pPr defTabSz="685800">
              <a:defRPr/>
            </a:pPr>
            <a:endParaRPr lang="en-US" dirty="0" smtClean="0"/>
          </a:p>
          <a:p>
            <a:pPr defTabSz="685800">
              <a:defRPr/>
            </a:pPr>
            <a:r>
              <a:rPr lang="en-US" dirty="0" smtClean="0"/>
              <a:t>Closed borders</a:t>
            </a:r>
          </a:p>
          <a:p>
            <a:pPr defTabSz="685800">
              <a:defRPr/>
            </a:pPr>
            <a:endParaRPr lang="en-US" dirty="0" smtClean="0"/>
          </a:p>
          <a:p>
            <a:pPr defTabSz="685800">
              <a:defRPr/>
            </a:pPr>
            <a:r>
              <a:rPr lang="en-US" dirty="0" smtClean="0"/>
              <a:t>Limited immigration</a:t>
            </a:r>
          </a:p>
          <a:p>
            <a:pPr defTabSz="685800">
              <a:defRPr/>
            </a:pPr>
            <a:endParaRPr lang="en-US" dirty="0"/>
          </a:p>
          <a:p>
            <a:pPr defTabSz="685800">
              <a:defRPr/>
            </a:pPr>
            <a:r>
              <a:rPr lang="en-US" dirty="0" smtClean="0"/>
              <a:t>Decline of foreign students</a:t>
            </a:r>
          </a:p>
          <a:p>
            <a:pPr defTabSz="685800">
              <a:defRPr/>
            </a:pPr>
            <a:endParaRPr lang="en-US" dirty="0"/>
          </a:p>
          <a:p>
            <a:pPr defTabSz="685800">
              <a:defRPr/>
            </a:pPr>
            <a:r>
              <a:rPr lang="en-US" dirty="0" smtClean="0"/>
              <a:t>National impact first</a:t>
            </a:r>
            <a:endParaRPr lang="en-US" dirty="0"/>
          </a:p>
        </p:txBody>
      </p:sp>
      <p:sp>
        <p:nvSpPr>
          <p:cNvPr id="6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01254" y="6585655"/>
            <a:ext cx="2520000" cy="123111"/>
          </a:xfrm>
        </p:spPr>
        <p:txBody>
          <a:bodyPr/>
          <a:lstStyle/>
          <a:p>
            <a:r>
              <a:rPr lang="en-US" sz="800" dirty="0" smtClean="0"/>
              <a:t>UCMSR, Xiamen, October 2018</a:t>
            </a:r>
            <a:endParaRPr lang="en-US" sz="8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77" y="2239156"/>
            <a:ext cx="4166592" cy="34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9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rbonne Université">
  <a:themeElements>
    <a:clrScheme name="Sorbonne Université_Couleurs">
      <a:dk1>
        <a:sysClr val="windowText" lastClr="000000"/>
      </a:dk1>
      <a:lt1>
        <a:sysClr val="window" lastClr="FFFFFF"/>
      </a:lt1>
      <a:dk2>
        <a:srgbClr val="1D2769"/>
      </a:dk2>
      <a:lt2>
        <a:srgbClr val="EAE8E5"/>
      </a:lt2>
      <a:accent1>
        <a:srgbClr val="E6332A"/>
      </a:accent1>
      <a:accent2>
        <a:srgbClr val="1D2769"/>
      </a:accent2>
      <a:accent3>
        <a:srgbClr val="52B5E5"/>
      </a:accent3>
      <a:accent4>
        <a:srgbClr val="FFB700"/>
      </a:accent4>
      <a:accent5>
        <a:srgbClr val="AC182E"/>
      </a:accent5>
      <a:accent6>
        <a:srgbClr val="58585A"/>
      </a:accent6>
      <a:hlink>
        <a:srgbClr val="000000"/>
      </a:hlink>
      <a:folHlink>
        <a:srgbClr val="000000"/>
      </a:folHlink>
    </a:clrScheme>
    <a:fontScheme name="Essentie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36000" tIns="0" rIns="36000" bIns="0" rtlCol="0">
        <a:spAutoFit/>
      </a:bodyPr>
      <a:lstStyle>
        <a:defPPr>
          <a:defRPr sz="1200" smtClean="0">
            <a:solidFill>
              <a:schemeClr val="tx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SU_pptEng2018</Template>
  <TotalTime>8368</TotalTime>
  <Words>590</Words>
  <Application>Microsoft Office PowerPoint</Application>
  <PresentationFormat>全屏显示(4:3)</PresentationFormat>
  <Paragraphs>156</Paragraphs>
  <Slides>26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Mangal</vt:lpstr>
      <vt:lpstr>Open Sans</vt:lpstr>
      <vt:lpstr>Arial</vt:lpstr>
      <vt:lpstr>Arial Black</vt:lpstr>
      <vt:lpstr>Calibri</vt:lpstr>
      <vt:lpstr>Century Gothic</vt:lpstr>
      <vt:lpstr>Symbol</vt:lpstr>
      <vt:lpstr>Tahoma</vt:lpstr>
      <vt:lpstr>Times New Roman</vt:lpstr>
      <vt:lpstr>Wingdings</vt:lpstr>
      <vt:lpstr>Sorbonne Université</vt:lpstr>
      <vt:lpstr>Building Blocks for A World-Class University</vt:lpstr>
      <vt:lpstr>Recreating the Renowned Sorbonne University</vt:lpstr>
      <vt:lpstr>Sorbonne University: An Engine  for Change</vt:lpstr>
      <vt:lpstr>The Fear of Progress</vt:lpstr>
      <vt:lpstr>PowerPoint 演示文稿</vt:lpstr>
      <vt:lpstr>The Progress of Fear</vt:lpstr>
      <vt:lpstr>PowerPoint 演示文稿</vt:lpstr>
      <vt:lpstr>Post truth &amp; Fake news ____________________________________</vt:lpstr>
      <vt:lpstr>Impact of the growing political trend ________________________________________</vt:lpstr>
      <vt:lpstr>Managing Complexity</vt:lpstr>
      <vt:lpstr>How to Build a World-Class University?</vt:lpstr>
      <vt:lpstr>Our Missions</vt:lpstr>
      <vt:lpstr>Research Deep in the Domains and Across Disciplines</vt:lpstr>
      <vt:lpstr>Fundamental Questions, Complex Issues</vt:lpstr>
      <vt:lpstr>Our Missions</vt:lpstr>
      <vt:lpstr>Science diplomacy _____________________________________</vt:lpstr>
      <vt:lpstr>Our Missions</vt:lpstr>
      <vt:lpstr>At the Service  of Society</vt:lpstr>
      <vt:lpstr>Our Missions</vt:lpstr>
      <vt:lpstr>The essence of scientific international cooperation ________________________________________</vt:lpstr>
      <vt:lpstr>Erasmus – Erasmus Mundus _____________________________________</vt:lpstr>
      <vt:lpstr>Working in  a Global Context</vt:lpstr>
      <vt:lpstr>Strategic, International Actions</vt:lpstr>
      <vt:lpstr>Responding to the Challenges of  the 21st Century</vt:lpstr>
      <vt:lpstr>PowerPoint 演示文稿</vt:lpstr>
      <vt:lpstr>PowerPoint 演示文稿</vt:lpstr>
    </vt:vector>
  </TitlesOfParts>
  <Company>Université P &amp; M Curie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Engine  for Change</dc:title>
  <dc:creator>TYRKA Katherine</dc:creator>
  <cp:lastModifiedBy>XMUer009</cp:lastModifiedBy>
  <cp:revision>220</cp:revision>
  <cp:lastPrinted>2018-07-04T08:44:51Z</cp:lastPrinted>
  <dcterms:created xsi:type="dcterms:W3CDTF">2018-01-08T14:34:42Z</dcterms:created>
  <dcterms:modified xsi:type="dcterms:W3CDTF">2018-10-20T01:16:13Z</dcterms:modified>
</cp:coreProperties>
</file>