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264" r:id="rId5"/>
    <p:sldId id="265" r:id="rId6"/>
    <p:sldId id="268" r:id="rId7"/>
    <p:sldId id="269" r:id="rId8"/>
    <p:sldId id="271" r:id="rId9"/>
    <p:sldId id="272" r:id="rId10"/>
    <p:sldId id="267"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04" autoAdjust="0"/>
  </p:normalViewPr>
  <p:slideViewPr>
    <p:cSldViewPr showGuides="1">
      <p:cViewPr varScale="1">
        <p:scale>
          <a:sx n="89" d="100"/>
          <a:sy n="89" d="100"/>
        </p:scale>
        <p:origin x="-1944"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smtClean="0"/>
              <a:t>Fare clic per inserire </a:t>
            </a:r>
          </a:p>
          <a:p>
            <a:pPr lvl="0"/>
            <a:r>
              <a:rPr lang="it-IT" dirty="0" smtClean="0"/>
              <a:t>il titolo della presentazione</a:t>
            </a:r>
            <a:endParaRPr lang="it-IT" dirty="0"/>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smtClean="0"/>
              <a:t>Nome Cognome</a:t>
            </a:r>
            <a:endParaRPr lang="it-IT" dirty="0"/>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smtClean="0"/>
              <a:t>Dipartimento/Struttura </a:t>
            </a:r>
            <a:r>
              <a:rPr lang="it-IT" dirty="0" err="1" smtClean="0"/>
              <a:t>xxxxxx</a:t>
            </a:r>
            <a:r>
              <a:rPr lang="it-IT" dirty="0" smtClean="0"/>
              <a:t> </a:t>
            </a:r>
            <a:r>
              <a:rPr lang="it-IT" dirty="0" err="1" smtClean="0"/>
              <a:t>xxxxxxxxxxxx</a:t>
            </a:r>
            <a:r>
              <a:rPr lang="it-IT" dirty="0" smtClean="0"/>
              <a:t> </a:t>
            </a:r>
            <a:r>
              <a:rPr lang="it-IT" dirty="0" err="1" smtClean="0"/>
              <a:t>xxxxxxxx</a:t>
            </a:r>
            <a:r>
              <a:rPr lang="it-IT" dirty="0" smtClean="0"/>
              <a:t> </a:t>
            </a:r>
            <a:r>
              <a:rPr lang="it-IT" dirty="0" err="1" smtClean="0"/>
              <a:t>xxxxx</a:t>
            </a:r>
            <a:r>
              <a:rPr lang="it-IT" dirty="0" smtClean="0"/>
              <a:t> </a:t>
            </a:r>
            <a:r>
              <a:rPr lang="it-IT" dirty="0" err="1" smtClean="0"/>
              <a:t>xxxxxxxxxxxxxxxxxxx</a:t>
            </a:r>
            <a:r>
              <a:rPr lang="it-IT" dirty="0" smtClean="0"/>
              <a:t> </a:t>
            </a:r>
            <a:r>
              <a:rPr lang="it-IT" dirty="0" err="1" smtClean="0"/>
              <a:t>xxxxx</a:t>
            </a:r>
            <a:endParaRPr lang="it-IT" dirty="0"/>
          </a:p>
        </p:txBody>
      </p:sp>
    </p:spTree>
    <p:extLst>
      <p:ext uri="{BB962C8B-B14F-4D97-AF65-F5344CB8AC3E}">
        <p14:creationId xmlns:p14="http://schemas.microsoft.com/office/powerpoint/2010/main" val="256672569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smtClean="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smtClean="0"/>
              <a:t>Fare clic per modificare il punto elenco uno</a:t>
            </a:r>
          </a:p>
          <a:p>
            <a:pPr lvl="1"/>
            <a:r>
              <a:rPr lang="it-IT" dirty="0" smtClean="0"/>
              <a:t>Fare clic per modificare il punto elenco due</a:t>
            </a:r>
          </a:p>
          <a:p>
            <a:pPr lvl="1"/>
            <a:r>
              <a:rPr lang="it-IT" dirty="0" smtClean="0"/>
              <a:t>Fare clic per modificare il punto elenco tre</a:t>
            </a:r>
          </a:p>
          <a:p>
            <a:pPr lvl="1"/>
            <a:r>
              <a:rPr lang="it-IT" dirty="0" smtClean="0"/>
              <a:t>Fare clic per modificare il punto elenco quattro</a:t>
            </a:r>
            <a:endParaRPr lang="it-IT" dirty="0"/>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smtClean="0"/>
              <a:t>Fare clic per modificare il titolo della diapositiva</a:t>
            </a:r>
          </a:p>
        </p:txBody>
      </p:sp>
    </p:spTree>
    <p:extLst>
      <p:ext uri="{BB962C8B-B14F-4D97-AF65-F5344CB8AC3E}">
        <p14:creationId xmlns:p14="http://schemas.microsoft.com/office/powerpoint/2010/main" val="304385355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smtClean="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smtClean="0"/>
              <a:t>Fare clic per modificare il testo</a:t>
            </a:r>
          </a:p>
        </p:txBody>
      </p:sp>
    </p:spTree>
    <p:extLst>
      <p:ext uri="{BB962C8B-B14F-4D97-AF65-F5344CB8AC3E}">
        <p14:creationId xmlns:p14="http://schemas.microsoft.com/office/powerpoint/2010/main" val="341815768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smtClean="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smtClean="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smtClean="0"/>
              <a:t>Fare clic per modificare il titolo della diapositiva</a:t>
            </a:r>
          </a:p>
        </p:txBody>
      </p:sp>
    </p:spTree>
    <p:extLst>
      <p:ext uri="{BB962C8B-B14F-4D97-AF65-F5344CB8AC3E}">
        <p14:creationId xmlns:p14="http://schemas.microsoft.com/office/powerpoint/2010/main" val="5558334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smtClean="0"/>
              <a:t>Fare clic sull’icona per inserire un’immagine</a:t>
            </a:r>
            <a:endParaRPr lang="it-IT" dirty="0"/>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smtClean="0"/>
              <a:t>Fare clic per modificare il titolo della diapositiva</a:t>
            </a:r>
          </a:p>
        </p:txBody>
      </p:sp>
    </p:spTree>
    <p:extLst>
      <p:ext uri="{BB962C8B-B14F-4D97-AF65-F5344CB8AC3E}">
        <p14:creationId xmlns:p14="http://schemas.microsoft.com/office/powerpoint/2010/main" val="397025837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smtClean="0"/>
              <a:t>Nome Cognome</a:t>
            </a:r>
            <a:endParaRPr lang="it-IT" dirty="0"/>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smtClean="0"/>
              <a:t>Struttura</a:t>
            </a:r>
            <a:endParaRPr lang="it-IT" dirty="0"/>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smtClean="0"/>
              <a:t>nome.cognome@unibo.it</a:t>
            </a:r>
          </a:p>
          <a:p>
            <a:pPr lvl="0"/>
            <a:r>
              <a:rPr lang="it-IT" dirty="0" smtClean="0"/>
              <a:t>051 20 99982</a:t>
            </a:r>
            <a:endParaRPr lang="it-IT" dirty="0"/>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2.xm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3.xml"/><Relationship Id="rId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smtClean="0">
                <a:solidFill>
                  <a:schemeClr val="bg1"/>
                </a:solidFill>
              </a:rPr>
              <a:t>www.unibo.it</a:t>
            </a:r>
            <a:endParaRPr lang="it-IT" sz="1600" dirty="0">
              <a:solidFill>
                <a:schemeClr val="bg1"/>
              </a:solidFill>
            </a:endParaRP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i="1" dirty="0" smtClean="0"/>
              <a:t>Building </a:t>
            </a:r>
            <a:r>
              <a:rPr lang="it-IT" i="1" dirty="0" err="1" smtClean="0"/>
              <a:t>World-Class</a:t>
            </a:r>
            <a:r>
              <a:rPr lang="it-IT" i="1" dirty="0" smtClean="0"/>
              <a:t> </a:t>
            </a:r>
            <a:r>
              <a:rPr lang="it-IT" i="1" dirty="0" err="1" smtClean="0"/>
              <a:t>Universities</a:t>
            </a:r>
            <a:r>
              <a:rPr lang="it-IT" i="1" dirty="0" smtClean="0"/>
              <a:t>: </a:t>
            </a:r>
            <a:r>
              <a:rPr lang="it-IT" i="1" dirty="0" err="1" smtClean="0"/>
              <a:t>Perceptions</a:t>
            </a:r>
            <a:r>
              <a:rPr lang="it-IT" i="1" dirty="0" smtClean="0"/>
              <a:t> and </a:t>
            </a:r>
            <a:r>
              <a:rPr lang="it-IT" i="1" dirty="0" err="1" smtClean="0"/>
              <a:t>Thoughts</a:t>
            </a:r>
            <a:endParaRPr lang="it-IT" i="1" dirty="0"/>
          </a:p>
        </p:txBody>
      </p:sp>
      <p:sp>
        <p:nvSpPr>
          <p:cNvPr id="3" name="Segnaposto testo 2"/>
          <p:cNvSpPr>
            <a:spLocks noGrp="1"/>
          </p:cNvSpPr>
          <p:nvPr>
            <p:ph type="body" sz="quarter" idx="11"/>
          </p:nvPr>
        </p:nvSpPr>
        <p:spPr/>
        <p:txBody>
          <a:bodyPr/>
          <a:lstStyle/>
          <a:p>
            <a:r>
              <a:rPr lang="it-IT" dirty="0" smtClean="0"/>
              <a:t>Antonio Fiori</a:t>
            </a:r>
            <a:endParaRPr lang="it-IT" dirty="0"/>
          </a:p>
        </p:txBody>
      </p:sp>
      <p:sp>
        <p:nvSpPr>
          <p:cNvPr id="4" name="Segnaposto testo 3"/>
          <p:cNvSpPr>
            <a:spLocks noGrp="1"/>
          </p:cNvSpPr>
          <p:nvPr>
            <p:ph type="body" sz="quarter" idx="12"/>
          </p:nvPr>
        </p:nvSpPr>
        <p:spPr/>
        <p:txBody>
          <a:bodyPr/>
          <a:lstStyle/>
          <a:p>
            <a:r>
              <a:rPr lang="it-IT" dirty="0" smtClean="0"/>
              <a:t>The </a:t>
            </a:r>
            <a:r>
              <a:rPr lang="it-IT" dirty="0" err="1" smtClean="0"/>
              <a:t>University</a:t>
            </a:r>
            <a:r>
              <a:rPr lang="it-IT" dirty="0" smtClean="0"/>
              <a:t> </a:t>
            </a:r>
            <a:r>
              <a:rPr lang="it-IT" dirty="0" err="1" smtClean="0"/>
              <a:t>of</a:t>
            </a:r>
            <a:r>
              <a:rPr lang="it-IT" dirty="0" smtClean="0"/>
              <a:t> Bologna </a:t>
            </a:r>
            <a:r>
              <a:rPr lang="it-IT" dirty="0" err="1" smtClean="0"/>
              <a:t>Rector</a:t>
            </a:r>
            <a:r>
              <a:rPr lang="it-IT" dirty="0" smtClean="0"/>
              <a:t>’</a:t>
            </a:r>
            <a:r>
              <a:rPr lang="it-IT" dirty="0" err="1" smtClean="0"/>
              <a:t>s</a:t>
            </a:r>
            <a:r>
              <a:rPr lang="it-IT" dirty="0" smtClean="0"/>
              <a:t> Delegate </a:t>
            </a:r>
            <a:r>
              <a:rPr lang="it-IT" dirty="0" err="1" smtClean="0"/>
              <a:t>for</a:t>
            </a:r>
            <a:r>
              <a:rPr lang="it-IT" dirty="0" smtClean="0"/>
              <a:t> Asia and </a:t>
            </a:r>
            <a:r>
              <a:rPr lang="it-IT" dirty="0" err="1" smtClean="0"/>
              <a:t>Oceania</a:t>
            </a:r>
            <a:endParaRPr lang="it-IT" dirty="0"/>
          </a:p>
        </p:txBody>
      </p:sp>
    </p:spTree>
    <p:extLst>
      <p:ext uri="{BB962C8B-B14F-4D97-AF65-F5344CB8AC3E}">
        <p14:creationId xmlns:p14="http://schemas.microsoft.com/office/powerpoint/2010/main" val="30852304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i="1" dirty="0" err="1" smtClean="0">
                <a:latin typeface="Bookman Old Style"/>
                <a:cs typeface="Bookman Old Style"/>
              </a:rPr>
              <a:t>Different</a:t>
            </a:r>
            <a:r>
              <a:rPr lang="it-IT" i="1" dirty="0" smtClean="0">
                <a:latin typeface="Bookman Old Style"/>
                <a:cs typeface="Bookman Old Style"/>
              </a:rPr>
              <a:t> </a:t>
            </a:r>
            <a:r>
              <a:rPr lang="it-IT" i="1" dirty="0" err="1" smtClean="0">
                <a:latin typeface="Bookman Old Style"/>
                <a:cs typeface="Bookman Old Style"/>
              </a:rPr>
              <a:t>Approaches</a:t>
            </a:r>
            <a:r>
              <a:rPr lang="it-IT" i="1" dirty="0" smtClean="0">
                <a:latin typeface="Bookman Old Style"/>
                <a:cs typeface="Bookman Old Style"/>
              </a:rPr>
              <a:t> </a:t>
            </a:r>
            <a:r>
              <a:rPr lang="it-IT" i="1" dirty="0" err="1" smtClean="0">
                <a:latin typeface="Bookman Old Style"/>
                <a:cs typeface="Bookman Old Style"/>
              </a:rPr>
              <a:t>to</a:t>
            </a:r>
            <a:r>
              <a:rPr lang="it-IT" i="1" dirty="0" smtClean="0">
                <a:latin typeface="Bookman Old Style"/>
                <a:cs typeface="Bookman Old Style"/>
              </a:rPr>
              <a:t> a </a:t>
            </a:r>
            <a:r>
              <a:rPr lang="it-IT" i="1" dirty="0" err="1" smtClean="0">
                <a:latin typeface="Bookman Old Style"/>
                <a:cs typeface="Bookman Old Style"/>
              </a:rPr>
              <a:t>Shared</a:t>
            </a:r>
            <a:r>
              <a:rPr lang="it-IT" i="1" dirty="0" smtClean="0">
                <a:latin typeface="Bookman Old Style"/>
                <a:cs typeface="Bookman Old Style"/>
              </a:rPr>
              <a:t> Goal</a:t>
            </a:r>
            <a:endParaRPr lang="it-IT" i="1" dirty="0">
              <a:latin typeface="Bookman Old Style"/>
              <a:cs typeface="Bookman Old Style"/>
            </a:endParaRPr>
          </a:p>
        </p:txBody>
      </p:sp>
      <p:sp>
        <p:nvSpPr>
          <p:cNvPr id="3" name="Segnaposto testo 2"/>
          <p:cNvSpPr>
            <a:spLocks noGrp="1"/>
          </p:cNvSpPr>
          <p:nvPr>
            <p:ph type="body" sz="quarter" idx="11"/>
          </p:nvPr>
        </p:nvSpPr>
        <p:spPr/>
        <p:txBody>
          <a:bodyPr/>
          <a:lstStyle/>
          <a:p>
            <a:r>
              <a:rPr lang="en-US" sz="1600" dirty="0" smtClean="0">
                <a:latin typeface="Bookman Old Style"/>
                <a:cs typeface="Bookman Old Style"/>
              </a:rPr>
              <a:t>“World-Class Universities” essential in developing a nation’s competitiveness in the global knowledge economy.</a:t>
            </a:r>
          </a:p>
          <a:p>
            <a:endParaRPr lang="en-US" sz="1600" dirty="0" smtClean="0">
              <a:latin typeface="Bookman Old Style"/>
              <a:cs typeface="Bookman Old Style"/>
            </a:endParaRPr>
          </a:p>
          <a:p>
            <a:r>
              <a:rPr lang="en-US" sz="1600" dirty="0" smtClean="0">
                <a:latin typeface="Bookman Old Style"/>
                <a:cs typeface="Bookman Old Style"/>
              </a:rPr>
              <a:t>Key role in creating and disseminating knowledge, educating a highly skilled workforce for technological and intellectual leadership, and serving the needs of society (</a:t>
            </a:r>
            <a:r>
              <a:rPr lang="en-US" sz="1600" dirty="0" err="1" smtClean="0">
                <a:latin typeface="Bookman Old Style"/>
                <a:cs typeface="Bookman Old Style"/>
              </a:rPr>
              <a:t>Altbach</a:t>
            </a:r>
            <a:r>
              <a:rPr lang="en-US" sz="1600" dirty="0" smtClean="0">
                <a:latin typeface="Bookman Old Style"/>
                <a:cs typeface="Bookman Old Style"/>
              </a:rPr>
              <a:t>, 2009).</a:t>
            </a:r>
          </a:p>
          <a:p>
            <a:endParaRPr lang="en-US" sz="1600" dirty="0" smtClean="0">
              <a:latin typeface="Bookman Old Style"/>
              <a:cs typeface="Bookman Old Style"/>
            </a:endParaRPr>
          </a:p>
          <a:p>
            <a:r>
              <a:rPr lang="en-US" sz="1600" dirty="0" smtClean="0">
                <a:latin typeface="Bookman Old Style"/>
                <a:cs typeface="Bookman Old Style"/>
              </a:rPr>
              <a:t>In the past few years an increasing number of countries, regions and higher education institutions in different parts of the world have joined the same battle for academic excellence.</a:t>
            </a:r>
          </a:p>
          <a:p>
            <a:endParaRPr lang="en-US" sz="1600" dirty="0" smtClean="0">
              <a:latin typeface="Bookman Old Style"/>
              <a:cs typeface="Bookman Old Style"/>
            </a:endParaRPr>
          </a:p>
          <a:p>
            <a:r>
              <a:rPr lang="en-US" sz="1600" dirty="0" smtClean="0">
                <a:latin typeface="Bookman Old Style"/>
                <a:cs typeface="Bookman Old Style"/>
              </a:rPr>
              <a:t>Universities, however, are situated in various higher education systems and are bounded by various cultural, social and historical origins and conditions. </a:t>
            </a:r>
          </a:p>
          <a:p>
            <a:endParaRPr lang="en-US" sz="1600" dirty="0" smtClean="0">
              <a:latin typeface="Bookman Old Style"/>
              <a:cs typeface="Bookman Old Style"/>
            </a:endParaRPr>
          </a:p>
          <a:p>
            <a:r>
              <a:rPr lang="en-US" sz="1600" dirty="0" smtClean="0">
                <a:latin typeface="Bookman Old Style"/>
                <a:cs typeface="Bookman Old Style"/>
              </a:rPr>
              <a:t>How do different countries and regions develop world-class universities? Are they facing the same issues and challenges? Can successful experiences and strategies in one country be copied in other national contexts?</a:t>
            </a:r>
            <a:endParaRPr lang="en-US" sz="1600" dirty="0">
              <a:latin typeface="Bookman Old Style"/>
              <a:cs typeface="Bookman Old Style"/>
            </a:endParaRPr>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i="1" dirty="0" smtClean="0">
                <a:latin typeface="Bookman Old Style"/>
                <a:cs typeface="Bookman Old Style"/>
              </a:rPr>
              <a:t>“</a:t>
            </a:r>
            <a:r>
              <a:rPr lang="mr-IN" i="1" dirty="0" smtClean="0">
                <a:latin typeface="Bookman Old Style"/>
                <a:cs typeface="Bookman Old Style"/>
              </a:rPr>
              <a:t>…</a:t>
            </a:r>
            <a:r>
              <a:rPr lang="it-IT" i="1" dirty="0" smtClean="0">
                <a:latin typeface="Bookman Old Style"/>
                <a:cs typeface="Bookman Old Style"/>
              </a:rPr>
              <a:t>World-Class</a:t>
            </a:r>
            <a:r>
              <a:rPr lang="mr-IN" i="1" dirty="0" smtClean="0">
                <a:latin typeface="Bookman Old Style"/>
                <a:cs typeface="Bookman Old Style"/>
              </a:rPr>
              <a:t>…</a:t>
            </a:r>
            <a:r>
              <a:rPr lang="it-IT" i="1" dirty="0" smtClean="0">
                <a:latin typeface="Bookman Old Style"/>
                <a:cs typeface="Bookman Old Style"/>
              </a:rPr>
              <a:t>?? World-Class</a:t>
            </a:r>
            <a:r>
              <a:rPr lang="mr-IN" i="1" dirty="0" smtClean="0">
                <a:latin typeface="Bookman Old Style"/>
                <a:cs typeface="Bookman Old Style"/>
              </a:rPr>
              <a:t>…</a:t>
            </a:r>
            <a:r>
              <a:rPr lang="it-IT" i="1" dirty="0" smtClean="0">
                <a:latin typeface="Bookman Old Style"/>
                <a:cs typeface="Bookman Old Style"/>
              </a:rPr>
              <a:t>!!”</a:t>
            </a:r>
            <a:endParaRPr lang="it-IT" i="1" dirty="0">
              <a:latin typeface="Bookman Old Style"/>
              <a:cs typeface="Bookman Old Style"/>
            </a:endParaRPr>
          </a:p>
        </p:txBody>
      </p:sp>
      <p:sp>
        <p:nvSpPr>
          <p:cNvPr id="3" name="Segnaposto testo 2"/>
          <p:cNvSpPr>
            <a:spLocks noGrp="1"/>
          </p:cNvSpPr>
          <p:nvPr>
            <p:ph type="body" sz="quarter" idx="11"/>
          </p:nvPr>
        </p:nvSpPr>
        <p:spPr/>
        <p:txBody>
          <a:bodyPr/>
          <a:lstStyle/>
          <a:p>
            <a:r>
              <a:rPr lang="en-US" sz="1700" dirty="0" smtClean="0">
                <a:latin typeface="Bookman Old Style"/>
                <a:cs typeface="Bookman Old Style"/>
              </a:rPr>
              <a:t>The concept of world-class universities, a term adopted largely interchangeably with global research universities or flagship universities, has been firmly embedded in governmental and institutional policies to promote national competitiveness in the increasingly globalized world. </a:t>
            </a:r>
          </a:p>
          <a:p>
            <a:endParaRPr lang="en-US" sz="1700" dirty="0" smtClean="0">
              <a:latin typeface="Bookman Old Style"/>
              <a:cs typeface="Bookman Old Style"/>
            </a:endParaRPr>
          </a:p>
          <a:p>
            <a:r>
              <a:rPr lang="en-US" sz="1700" dirty="0" smtClean="0">
                <a:latin typeface="Bookman Old Style"/>
                <a:cs typeface="Bookman Old Style"/>
              </a:rPr>
              <a:t>However, the paradox is that the concept has been widely </a:t>
            </a:r>
            <a:r>
              <a:rPr lang="en-US" sz="1700" i="1" u="sng" dirty="0" smtClean="0">
                <a:latin typeface="Bookman Old Style"/>
                <a:cs typeface="Bookman Old Style"/>
              </a:rPr>
              <a:t>employed without an explicit, clear definition</a:t>
            </a:r>
            <a:r>
              <a:rPr lang="en-US" sz="1700" dirty="0" smtClean="0">
                <a:latin typeface="Bookman Old Style"/>
                <a:cs typeface="Bookman Old Style"/>
              </a:rPr>
              <a:t>.</a:t>
            </a:r>
          </a:p>
          <a:p>
            <a:endParaRPr lang="en-US" sz="1700" dirty="0" smtClean="0">
              <a:latin typeface="Bookman Old Style"/>
              <a:cs typeface="Bookman Old Style"/>
            </a:endParaRPr>
          </a:p>
          <a:p>
            <a:r>
              <a:rPr lang="en-US" sz="1700" dirty="0" smtClean="0">
                <a:latin typeface="Bookman Old Style"/>
                <a:cs typeface="Bookman Old Style"/>
              </a:rPr>
              <a:t>In 2004, </a:t>
            </a:r>
            <a:r>
              <a:rPr lang="en-US" sz="1700" dirty="0" err="1" smtClean="0">
                <a:latin typeface="Bookman Old Style"/>
                <a:cs typeface="Bookman Old Style"/>
              </a:rPr>
              <a:t>Altbach</a:t>
            </a:r>
            <a:r>
              <a:rPr lang="en-US" sz="1700" dirty="0" smtClean="0">
                <a:latin typeface="Bookman Old Style"/>
                <a:cs typeface="Bookman Old Style"/>
              </a:rPr>
              <a:t> argued that “everyone wants one, no one knows what it is, and no one knows how to get one”.</a:t>
            </a:r>
          </a:p>
          <a:p>
            <a:endParaRPr lang="en-US" sz="1700" dirty="0" smtClean="0">
              <a:latin typeface="Bookman Old Style"/>
              <a:cs typeface="Bookman Old Style"/>
            </a:endParaRPr>
          </a:p>
          <a:p>
            <a:r>
              <a:rPr lang="en-US" sz="1700" dirty="0" smtClean="0">
                <a:latin typeface="Bookman Old Style"/>
                <a:cs typeface="Bookman Old Style"/>
              </a:rPr>
              <a:t>It is commonly agreed that world-class universities are academic institutions committed to creating and disseminating knowledge in a range of disciplines and fields, delivering of elite education at all levels, serving national needs and furthering the international public good (</a:t>
            </a:r>
            <a:r>
              <a:rPr lang="en-US" sz="1700" dirty="0" err="1" smtClean="0">
                <a:latin typeface="Bookman Old Style"/>
                <a:cs typeface="Bookman Old Style"/>
              </a:rPr>
              <a:t>Altbach</a:t>
            </a:r>
            <a:r>
              <a:rPr lang="en-US" sz="1700" dirty="0" smtClean="0">
                <a:latin typeface="Bookman Old Style"/>
                <a:cs typeface="Bookman Old Style"/>
              </a:rPr>
              <a:t>, 2009; Liu, 2009).</a:t>
            </a:r>
            <a:endParaRPr lang="en-US" sz="1700" dirty="0">
              <a:latin typeface="Bookman Old Style"/>
              <a:cs typeface="Bookman Old Style"/>
            </a:endParaRPr>
          </a:p>
        </p:txBody>
      </p:sp>
    </p:spTree>
    <p:extLst>
      <p:ext uri="{BB962C8B-B14F-4D97-AF65-F5344CB8AC3E}">
        <p14:creationId xmlns:p14="http://schemas.microsoft.com/office/powerpoint/2010/main" val="120675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i="1" dirty="0" err="1" smtClean="0">
                <a:latin typeface="Bookman Old Style"/>
                <a:cs typeface="Bookman Old Style"/>
              </a:rPr>
              <a:t>Everybody</a:t>
            </a:r>
            <a:r>
              <a:rPr lang="it-IT" i="1" dirty="0" smtClean="0">
                <a:latin typeface="Bookman Old Style"/>
                <a:cs typeface="Bookman Old Style"/>
              </a:rPr>
              <a:t> </a:t>
            </a:r>
            <a:r>
              <a:rPr lang="it-IT" i="1" dirty="0" err="1" smtClean="0">
                <a:latin typeface="Bookman Old Style"/>
                <a:cs typeface="Bookman Old Style"/>
              </a:rPr>
              <a:t>Wants</a:t>
            </a:r>
            <a:r>
              <a:rPr lang="it-IT" i="1" dirty="0" smtClean="0">
                <a:latin typeface="Bookman Old Style"/>
                <a:cs typeface="Bookman Old Style"/>
              </a:rPr>
              <a:t> to </a:t>
            </a:r>
            <a:r>
              <a:rPr lang="it-IT" i="1" dirty="0" err="1" smtClean="0">
                <a:latin typeface="Bookman Old Style"/>
                <a:cs typeface="Bookman Old Style"/>
              </a:rPr>
              <a:t>Rule</a:t>
            </a:r>
            <a:r>
              <a:rPr lang="it-IT" i="1" dirty="0" smtClean="0">
                <a:latin typeface="Bookman Old Style"/>
                <a:cs typeface="Bookman Old Style"/>
              </a:rPr>
              <a:t> the World</a:t>
            </a:r>
            <a:r>
              <a:rPr lang="mr-IN" i="1" dirty="0" smtClean="0">
                <a:latin typeface="Bookman Old Style"/>
                <a:cs typeface="Bookman Old Style"/>
              </a:rPr>
              <a:t>…</a:t>
            </a:r>
            <a:r>
              <a:rPr lang="it-IT" i="1" dirty="0" smtClean="0">
                <a:latin typeface="Bookman Old Style"/>
                <a:cs typeface="Bookman Old Style"/>
              </a:rPr>
              <a:t>of </a:t>
            </a:r>
            <a:r>
              <a:rPr lang="it-IT" i="1" dirty="0" err="1" smtClean="0">
                <a:latin typeface="Bookman Old Style"/>
                <a:cs typeface="Bookman Old Style"/>
              </a:rPr>
              <a:t>Rankings</a:t>
            </a:r>
            <a:endParaRPr lang="it-IT" i="1" dirty="0">
              <a:latin typeface="Bookman Old Style"/>
              <a:cs typeface="Bookman Old Style"/>
            </a:endParaRPr>
          </a:p>
        </p:txBody>
      </p:sp>
      <p:sp>
        <p:nvSpPr>
          <p:cNvPr id="3" name="Segnaposto testo 2"/>
          <p:cNvSpPr>
            <a:spLocks noGrp="1"/>
          </p:cNvSpPr>
          <p:nvPr>
            <p:ph type="body" sz="quarter" idx="11"/>
          </p:nvPr>
        </p:nvSpPr>
        <p:spPr/>
        <p:txBody>
          <a:bodyPr/>
          <a:lstStyle/>
          <a:p>
            <a:r>
              <a:rPr lang="en-US" sz="1500" dirty="0" smtClean="0">
                <a:latin typeface="Bookman Old Style"/>
                <a:cs typeface="Bookman Old Style"/>
              </a:rPr>
              <a:t>Among scholars, institutional administrators, and policy-makers, one of the</a:t>
            </a:r>
          </a:p>
          <a:p>
            <a:r>
              <a:rPr lang="en-US" sz="1500" dirty="0" smtClean="0">
                <a:latin typeface="Bookman Old Style"/>
                <a:cs typeface="Bookman Old Style"/>
              </a:rPr>
              <a:t>common approaches to defining “world-class” is through the creation and ongoing development of league tables, such as the Academic Ranking of World Universities (ARWU) by Shanghai Jiao Tong University, the Times Higher Education World University Ranking and the QS World University Rankings.</a:t>
            </a:r>
          </a:p>
          <a:p>
            <a:endParaRPr lang="en-US" sz="1500" dirty="0" smtClean="0">
              <a:latin typeface="Bookman Old Style"/>
              <a:cs typeface="Bookman Old Style"/>
            </a:endParaRPr>
          </a:p>
          <a:p>
            <a:r>
              <a:rPr lang="en-US" sz="1500" dirty="0" smtClean="0">
                <a:latin typeface="Bookman Old Style"/>
                <a:cs typeface="Bookman Old Style"/>
              </a:rPr>
              <a:t>Despite different methodologies being used in evaluating universities in the international rankings, it is not difficult to observe that these indicators focus heavily on quality of education, internationalization, research output, prestige and</a:t>
            </a:r>
          </a:p>
          <a:p>
            <a:r>
              <a:rPr lang="en-US" sz="1500" dirty="0">
                <a:latin typeface="Bookman Old Style"/>
                <a:cs typeface="Bookman Old Style"/>
              </a:rPr>
              <a:t>i</a:t>
            </a:r>
            <a:r>
              <a:rPr lang="en-US" sz="1500" dirty="0" smtClean="0">
                <a:latin typeface="Bookman Old Style"/>
                <a:cs typeface="Bookman Old Style"/>
              </a:rPr>
              <a:t>mpact</a:t>
            </a:r>
            <a:r>
              <a:rPr lang="en-US" sz="1500" dirty="0" smtClean="0">
                <a:latin typeface="Bookman Old Style"/>
                <a:cs typeface="Bookman Old Style"/>
              </a:rPr>
              <a:t>.</a:t>
            </a:r>
          </a:p>
          <a:p>
            <a:endParaRPr lang="en-US" sz="1500" dirty="0" smtClean="0">
              <a:latin typeface="Bookman Old Style"/>
              <a:cs typeface="Bookman Old Style"/>
            </a:endParaRPr>
          </a:p>
          <a:p>
            <a:r>
              <a:rPr lang="en-US" sz="1500" dirty="0" smtClean="0">
                <a:latin typeface="Bookman Old Style"/>
                <a:cs typeface="Bookman Old Style"/>
              </a:rPr>
              <a:t>Seeking to define the term, scholars have identified key attributes which world-class universities have and which regular universities do not possess, including highly qualified faculty, talented students, excellence in research, quality teaching with international standards, high levels of government and non-government funding, academic freedom, autonomous governance structures and well-equipped facilities for teaching, research, administration and student life.</a:t>
            </a:r>
          </a:p>
          <a:p>
            <a:endParaRPr lang="it-IT" sz="1700" dirty="0">
              <a:latin typeface="Bookman Old Style"/>
              <a:cs typeface="Bookman Old Style"/>
            </a:endParaRPr>
          </a:p>
          <a:p>
            <a:endParaRPr lang="it-IT" sz="1700" dirty="0">
              <a:latin typeface="Bookman Old Style"/>
              <a:cs typeface="Bookman Old Style"/>
            </a:endParaRPr>
          </a:p>
        </p:txBody>
      </p:sp>
    </p:spTree>
    <p:extLst>
      <p:ext uri="{BB962C8B-B14F-4D97-AF65-F5344CB8AC3E}">
        <p14:creationId xmlns:p14="http://schemas.microsoft.com/office/powerpoint/2010/main" val="238934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endParaRPr lang="it-IT"/>
          </a:p>
        </p:txBody>
      </p:sp>
      <p:sp>
        <p:nvSpPr>
          <p:cNvPr id="3" name="Segnaposto testo 2"/>
          <p:cNvSpPr>
            <a:spLocks noGrp="1"/>
          </p:cNvSpPr>
          <p:nvPr>
            <p:ph type="body" sz="quarter" idx="11"/>
          </p:nvPr>
        </p:nvSpPr>
        <p:spPr>
          <a:xfrm>
            <a:off x="395288" y="1412875"/>
            <a:ext cx="8424862" cy="4752429"/>
          </a:xfrm>
        </p:spPr>
        <p:txBody>
          <a:bodyPr/>
          <a:lstStyle/>
          <a:p>
            <a:r>
              <a:rPr lang="it-IT" sz="1500" dirty="0">
                <a:latin typeface="Bookman Old Style"/>
                <a:cs typeface="Bookman Old Style"/>
              </a:rPr>
              <a:t>Salmi (2009) </a:t>
            </a:r>
            <a:r>
              <a:rPr lang="it-IT" sz="1500" dirty="0" err="1">
                <a:latin typeface="Bookman Old Style"/>
                <a:cs typeface="Bookman Old Style"/>
              </a:rPr>
              <a:t>proposes</a:t>
            </a:r>
            <a:r>
              <a:rPr lang="it-IT" sz="1500" dirty="0">
                <a:latin typeface="Bookman Old Style"/>
                <a:cs typeface="Bookman Old Style"/>
              </a:rPr>
              <a:t> </a:t>
            </a:r>
            <a:r>
              <a:rPr lang="it-IT" sz="1500" dirty="0" err="1">
                <a:latin typeface="Bookman Old Style"/>
                <a:cs typeface="Bookman Old Style"/>
              </a:rPr>
              <a:t>three</a:t>
            </a:r>
            <a:r>
              <a:rPr lang="it-IT" sz="1500" dirty="0">
                <a:latin typeface="Bookman Old Style"/>
                <a:cs typeface="Bookman Old Style"/>
              </a:rPr>
              <a:t> </a:t>
            </a:r>
            <a:r>
              <a:rPr lang="it-IT" sz="1500" dirty="0" err="1">
                <a:latin typeface="Bookman Old Style"/>
                <a:cs typeface="Bookman Old Style"/>
              </a:rPr>
              <a:t>complementary</a:t>
            </a:r>
            <a:r>
              <a:rPr lang="it-IT" sz="1500" dirty="0">
                <a:latin typeface="Bookman Old Style"/>
                <a:cs typeface="Bookman Old Style"/>
              </a:rPr>
              <a:t> sets of </a:t>
            </a:r>
            <a:r>
              <a:rPr lang="it-IT" sz="1500" dirty="0" err="1">
                <a:latin typeface="Bookman Old Style"/>
                <a:cs typeface="Bookman Old Style"/>
              </a:rPr>
              <a:t>factors</a:t>
            </a:r>
            <a:r>
              <a:rPr lang="it-IT" sz="1500" dirty="0">
                <a:latin typeface="Bookman Old Style"/>
                <a:cs typeface="Bookman Old Style"/>
              </a:rPr>
              <a:t> </a:t>
            </a:r>
            <a:r>
              <a:rPr lang="it-IT" sz="1500" dirty="0" err="1">
                <a:latin typeface="Bookman Old Style"/>
                <a:cs typeface="Bookman Old Style"/>
              </a:rPr>
              <a:t>at</a:t>
            </a:r>
            <a:r>
              <a:rPr lang="it-IT" sz="1500" dirty="0">
                <a:latin typeface="Bookman Old Style"/>
                <a:cs typeface="Bookman Old Style"/>
              </a:rPr>
              <a:t> play in world-</a:t>
            </a:r>
            <a:r>
              <a:rPr lang="it-IT" sz="1500" dirty="0" err="1">
                <a:latin typeface="Bookman Old Style"/>
                <a:cs typeface="Bookman Old Style"/>
              </a:rPr>
              <a:t>class</a:t>
            </a:r>
            <a:r>
              <a:rPr lang="it-IT" sz="1500" dirty="0">
                <a:latin typeface="Bookman Old Style"/>
                <a:cs typeface="Bookman Old Style"/>
              </a:rPr>
              <a:t> </a:t>
            </a:r>
            <a:r>
              <a:rPr lang="it-IT" sz="1500" dirty="0" err="1">
                <a:latin typeface="Bookman Old Style"/>
                <a:cs typeface="Bookman Old Style"/>
              </a:rPr>
              <a:t>universities</a:t>
            </a:r>
            <a:r>
              <a:rPr lang="it-IT" sz="1500" dirty="0">
                <a:latin typeface="Bookman Old Style"/>
                <a:cs typeface="Bookman Old Style"/>
              </a:rPr>
              <a:t>: a high </a:t>
            </a:r>
            <a:r>
              <a:rPr lang="it-IT" sz="1500" dirty="0" err="1">
                <a:latin typeface="Bookman Old Style"/>
                <a:cs typeface="Bookman Old Style"/>
              </a:rPr>
              <a:t>concentration</a:t>
            </a:r>
            <a:r>
              <a:rPr lang="it-IT" sz="1500" dirty="0">
                <a:latin typeface="Bookman Old Style"/>
                <a:cs typeface="Bookman Old Style"/>
              </a:rPr>
              <a:t> of talent, </a:t>
            </a:r>
            <a:r>
              <a:rPr lang="it-IT" sz="1500" dirty="0" err="1">
                <a:latin typeface="Bookman Old Style"/>
                <a:cs typeface="Bookman Old Style"/>
              </a:rPr>
              <a:t>abundant</a:t>
            </a:r>
            <a:r>
              <a:rPr lang="it-IT" sz="1500" dirty="0">
                <a:latin typeface="Bookman Old Style"/>
                <a:cs typeface="Bookman Old Style"/>
              </a:rPr>
              <a:t> </a:t>
            </a:r>
            <a:r>
              <a:rPr lang="it-IT" sz="1500" dirty="0" err="1">
                <a:latin typeface="Bookman Old Style"/>
                <a:cs typeface="Bookman Old Style"/>
              </a:rPr>
              <a:t>resources</a:t>
            </a:r>
            <a:r>
              <a:rPr lang="it-IT" sz="1500" dirty="0">
                <a:latin typeface="Bookman Old Style"/>
                <a:cs typeface="Bookman Old Style"/>
              </a:rPr>
              <a:t>, and </a:t>
            </a:r>
            <a:r>
              <a:rPr lang="it-IT" sz="1500" dirty="0" err="1">
                <a:latin typeface="Bookman Old Style"/>
                <a:cs typeface="Bookman Old Style"/>
              </a:rPr>
              <a:t>favourable</a:t>
            </a:r>
            <a:r>
              <a:rPr lang="it-IT" sz="1500" dirty="0">
                <a:latin typeface="Bookman Old Style"/>
                <a:cs typeface="Bookman Old Style"/>
              </a:rPr>
              <a:t> and </a:t>
            </a:r>
            <a:r>
              <a:rPr lang="it-IT" sz="1500" dirty="0" err="1">
                <a:latin typeface="Bookman Old Style"/>
                <a:cs typeface="Bookman Old Style"/>
              </a:rPr>
              <a:t>autonomous</a:t>
            </a:r>
            <a:r>
              <a:rPr lang="it-IT" sz="1500" dirty="0">
                <a:latin typeface="Bookman Old Style"/>
                <a:cs typeface="Bookman Old Style"/>
              </a:rPr>
              <a:t> </a:t>
            </a:r>
            <a:r>
              <a:rPr lang="it-IT" sz="1500" dirty="0" err="1">
                <a:latin typeface="Bookman Old Style"/>
                <a:cs typeface="Bookman Old Style"/>
              </a:rPr>
              <a:t>governance</a:t>
            </a:r>
            <a:r>
              <a:rPr lang="it-IT" sz="1500" dirty="0" smtClean="0">
                <a:latin typeface="Bookman Old Style"/>
                <a:cs typeface="Bookman Old Style"/>
              </a:rPr>
              <a:t>.</a:t>
            </a:r>
            <a:endParaRPr lang="it-IT" sz="1500" dirty="0" smtClean="0">
              <a:latin typeface="Bookman Old Style"/>
              <a:cs typeface="Bookman Old Style"/>
            </a:endParaRPr>
          </a:p>
          <a:p>
            <a:endParaRPr lang="en-US" sz="1500" dirty="0" smtClean="0">
              <a:latin typeface="Bookman Old Style"/>
              <a:cs typeface="Bookman Old Style"/>
            </a:endParaRPr>
          </a:p>
          <a:p>
            <a:r>
              <a:rPr lang="en-US" sz="1500" dirty="0" smtClean="0">
                <a:latin typeface="Bookman Old Style"/>
                <a:cs typeface="Bookman Old Style"/>
              </a:rPr>
              <a:t>Rather </a:t>
            </a:r>
            <a:r>
              <a:rPr lang="en-US" sz="1500" dirty="0" smtClean="0">
                <a:latin typeface="Bookman Old Style"/>
                <a:cs typeface="Bookman Old Style"/>
              </a:rPr>
              <a:t>than self-declaration, the elite status of world-class university relies on international recognition. </a:t>
            </a:r>
          </a:p>
          <a:p>
            <a:endParaRPr lang="en-US" sz="1500" dirty="0" smtClean="0">
              <a:latin typeface="Bookman Old Style"/>
              <a:cs typeface="Bookman Old Style"/>
            </a:endParaRPr>
          </a:p>
          <a:p>
            <a:r>
              <a:rPr lang="en-US" sz="1500" dirty="0" smtClean="0">
                <a:latin typeface="Bookman Old Style"/>
                <a:cs typeface="Bookman Old Style"/>
              </a:rPr>
              <a:t>To help institutions achieve this exclusive stature and enhance their global competitiveness, national governments and the institutions themselves have adopted various strategies and approaches.</a:t>
            </a:r>
          </a:p>
          <a:p>
            <a:endParaRPr lang="en-US" sz="1500" dirty="0" smtClean="0">
              <a:latin typeface="Bookman Old Style"/>
              <a:cs typeface="Bookman Old Style"/>
            </a:endParaRPr>
          </a:p>
          <a:p>
            <a:endParaRPr lang="en-US" sz="1500" dirty="0" smtClean="0">
              <a:latin typeface="Bookman Old Style"/>
              <a:cs typeface="Bookman Old Style"/>
            </a:endParaRPr>
          </a:p>
          <a:p>
            <a:r>
              <a:rPr lang="en-US" sz="1500" dirty="0" smtClean="0">
                <a:latin typeface="Bookman Old Style"/>
                <a:cs typeface="Bookman Old Style"/>
              </a:rPr>
              <a:t>In spite of many social, cultural and economic differences across the globe, three main and common strategic foci can be recognized, these being:</a:t>
            </a:r>
          </a:p>
          <a:p>
            <a:endParaRPr lang="en-US" sz="1500" dirty="0" smtClean="0">
              <a:latin typeface="Bookman Old Style"/>
              <a:cs typeface="Bookman Old Style"/>
            </a:endParaRPr>
          </a:p>
          <a:p>
            <a:pPr marL="285750" indent="-285750">
              <a:buFont typeface="Arial"/>
              <a:buChar char="•"/>
            </a:pPr>
            <a:r>
              <a:rPr lang="en-US" sz="1500" u="sng" dirty="0" smtClean="0">
                <a:latin typeface="Bookman Old Style"/>
                <a:cs typeface="Bookman Old Style"/>
              </a:rPr>
              <a:t>competitive funding schemes;</a:t>
            </a:r>
          </a:p>
          <a:p>
            <a:pPr marL="285750" indent="-285750">
              <a:buFont typeface="Arial"/>
              <a:buChar char="•"/>
            </a:pPr>
            <a:r>
              <a:rPr lang="en-US" sz="1500" u="sng" dirty="0" smtClean="0">
                <a:latin typeface="Bookman Old Style"/>
                <a:cs typeface="Bookman Old Style"/>
              </a:rPr>
              <a:t>Internationalization;</a:t>
            </a:r>
          </a:p>
          <a:p>
            <a:pPr marL="285750" indent="-285750">
              <a:buFont typeface="Arial"/>
              <a:buChar char="•"/>
            </a:pPr>
            <a:r>
              <a:rPr lang="en-US" sz="1500" u="sng" dirty="0" smtClean="0">
                <a:latin typeface="Bookman Old Style"/>
                <a:cs typeface="Bookman Old Style"/>
              </a:rPr>
              <a:t>and governance reform</a:t>
            </a:r>
            <a:r>
              <a:rPr lang="en-US" sz="1500" dirty="0" smtClean="0">
                <a:latin typeface="Bookman Old Style"/>
                <a:cs typeface="Bookman Old Style"/>
              </a:rPr>
              <a:t> at both governmental and institutional levels.</a:t>
            </a:r>
          </a:p>
          <a:p>
            <a:endParaRPr lang="it-IT" sz="1600" dirty="0">
              <a:latin typeface="Bookman Old Style"/>
              <a:cs typeface="Bookman Old Style"/>
            </a:endParaRPr>
          </a:p>
        </p:txBody>
      </p:sp>
    </p:spTree>
    <p:extLst>
      <p:ext uri="{BB962C8B-B14F-4D97-AF65-F5344CB8AC3E}">
        <p14:creationId xmlns:p14="http://schemas.microsoft.com/office/powerpoint/2010/main" val="265094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algn="ctr"/>
            <a:r>
              <a:rPr lang="it-IT" i="1" dirty="0" smtClean="0">
                <a:latin typeface="Bookman Old Style"/>
                <a:cs typeface="Bookman Old Style"/>
              </a:rPr>
              <a:t>A Single Universal Model </a:t>
            </a:r>
            <a:r>
              <a:rPr lang="it-IT" i="1" dirty="0" err="1" smtClean="0">
                <a:latin typeface="Bookman Old Style"/>
                <a:cs typeface="Bookman Old Style"/>
              </a:rPr>
              <a:t>Does</a:t>
            </a:r>
            <a:r>
              <a:rPr lang="it-IT" i="1" dirty="0" smtClean="0">
                <a:latin typeface="Bookman Old Style"/>
                <a:cs typeface="Bookman Old Style"/>
              </a:rPr>
              <a:t> </a:t>
            </a:r>
            <a:r>
              <a:rPr lang="it-IT" i="1" dirty="0" err="1" smtClean="0">
                <a:latin typeface="Bookman Old Style"/>
                <a:cs typeface="Bookman Old Style"/>
              </a:rPr>
              <a:t>Not</a:t>
            </a:r>
            <a:r>
              <a:rPr lang="it-IT" i="1" dirty="0" smtClean="0">
                <a:latin typeface="Bookman Old Style"/>
                <a:cs typeface="Bookman Old Style"/>
              </a:rPr>
              <a:t> </a:t>
            </a:r>
            <a:r>
              <a:rPr lang="it-IT" i="1" dirty="0" err="1" smtClean="0">
                <a:latin typeface="Bookman Old Style"/>
                <a:cs typeface="Bookman Old Style"/>
              </a:rPr>
              <a:t>Exist</a:t>
            </a:r>
            <a:endParaRPr lang="it-IT" i="1" dirty="0">
              <a:latin typeface="Bookman Old Style"/>
              <a:cs typeface="Bookman Old Style"/>
            </a:endParaRPr>
          </a:p>
        </p:txBody>
      </p:sp>
      <p:sp>
        <p:nvSpPr>
          <p:cNvPr id="3" name="Segnaposto testo 2"/>
          <p:cNvSpPr>
            <a:spLocks noGrp="1"/>
          </p:cNvSpPr>
          <p:nvPr>
            <p:ph type="body" sz="quarter" idx="11"/>
          </p:nvPr>
        </p:nvSpPr>
        <p:spPr/>
        <p:txBody>
          <a:bodyPr/>
          <a:lstStyle/>
          <a:p>
            <a:r>
              <a:rPr lang="en-US" dirty="0" smtClean="0">
                <a:latin typeface="Bookman Old Style"/>
                <a:cs typeface="Bookman Old Style"/>
              </a:rPr>
              <a:t>Despite common strategic foci observed across the globe, it is not difficult to identify different emphases, procedures and mechanisms adopted within these approaches.</a:t>
            </a:r>
          </a:p>
          <a:p>
            <a:endParaRPr lang="en-US" dirty="0" smtClean="0">
              <a:latin typeface="Bookman Old Style"/>
              <a:cs typeface="Bookman Old Style"/>
            </a:endParaRPr>
          </a:p>
          <a:p>
            <a:r>
              <a:rPr lang="en-US" dirty="0" smtClean="0">
                <a:latin typeface="Bookman Old Style"/>
                <a:cs typeface="Bookman Old Style"/>
              </a:rPr>
              <a:t>Education reform and changes do not happen in a vacuum, and a complete analysis of operating a world-class university needs to take into consideration the ecosystem within which institutions evolve.</a:t>
            </a:r>
          </a:p>
          <a:p>
            <a:endParaRPr lang="en-US" dirty="0" smtClean="0">
              <a:latin typeface="Bookman Old Style"/>
              <a:cs typeface="Bookman Old Style"/>
            </a:endParaRPr>
          </a:p>
          <a:p>
            <a:r>
              <a:rPr lang="en-US" dirty="0" smtClean="0">
                <a:latin typeface="Bookman Old Style"/>
                <a:cs typeface="Bookman Old Style"/>
              </a:rPr>
              <a:t>The ecosystem includes the elements of the macro environment, leadership at the national level, governance and regulatory frameworks, quality assurance frameworks, financial resources and incentives, articulation mechanisms, access to information, location and digital and telecommunications infrastructure. Some of these factors might be absolute requisites and others might not be entirely indispensable, due to each country’s cultural, socioeconomic and political context.</a:t>
            </a:r>
            <a:endParaRPr lang="en-US" dirty="0">
              <a:latin typeface="Bookman Old Style"/>
              <a:cs typeface="Bookman Old Style"/>
            </a:endParaRPr>
          </a:p>
        </p:txBody>
      </p:sp>
    </p:spTree>
    <p:extLst>
      <p:ext uri="{BB962C8B-B14F-4D97-AF65-F5344CB8AC3E}">
        <p14:creationId xmlns:p14="http://schemas.microsoft.com/office/powerpoint/2010/main" val="108871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endParaRPr lang="it-IT"/>
          </a:p>
        </p:txBody>
      </p:sp>
      <p:sp>
        <p:nvSpPr>
          <p:cNvPr id="3" name="Segnaposto testo 2"/>
          <p:cNvSpPr>
            <a:spLocks noGrp="1"/>
          </p:cNvSpPr>
          <p:nvPr>
            <p:ph type="body" sz="quarter" idx="11"/>
          </p:nvPr>
        </p:nvSpPr>
        <p:spPr/>
        <p:txBody>
          <a:bodyPr/>
          <a:lstStyle/>
          <a:p>
            <a:endParaRPr lang="en-US" dirty="0" smtClean="0">
              <a:latin typeface="Bookman Old Style"/>
              <a:cs typeface="Bookman Old Style"/>
            </a:endParaRPr>
          </a:p>
          <a:p>
            <a:r>
              <a:rPr lang="en-US" dirty="0" smtClean="0">
                <a:latin typeface="Bookman Old Style"/>
                <a:cs typeface="Bookman Old Style"/>
              </a:rPr>
              <a:t>Countries and those overseeing their higher education systems need to carefully assess their needs, resources and long-term interests and design their strategies based on their national and institutional models. There is no universal model or recipe for making academic excellence. International experience might be helpful to provide experience and lessons; however, a simple policy copying exercise may not transpose effectively from one country or university to another.</a:t>
            </a:r>
            <a:endParaRPr lang="en-US" dirty="0">
              <a:latin typeface="Bookman Old Style"/>
              <a:cs typeface="Bookman Old Style"/>
            </a:endParaRPr>
          </a:p>
        </p:txBody>
      </p:sp>
    </p:spTree>
    <p:extLst>
      <p:ext uri="{BB962C8B-B14F-4D97-AF65-F5344CB8AC3E}">
        <p14:creationId xmlns:p14="http://schemas.microsoft.com/office/powerpoint/2010/main" val="354728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smtClean="0"/>
              <a:t>Antonio Fiori	</a:t>
            </a:r>
            <a:endParaRPr lang="it-IT" dirty="0"/>
          </a:p>
        </p:txBody>
      </p:sp>
      <p:sp>
        <p:nvSpPr>
          <p:cNvPr id="3" name="Segnaposto testo 2"/>
          <p:cNvSpPr>
            <a:spLocks noGrp="1"/>
          </p:cNvSpPr>
          <p:nvPr>
            <p:ph type="body" sz="quarter" idx="11"/>
          </p:nvPr>
        </p:nvSpPr>
        <p:spPr/>
        <p:txBody>
          <a:bodyPr/>
          <a:lstStyle/>
          <a:p>
            <a:r>
              <a:rPr lang="it-IT" dirty="0" err="1" smtClean="0"/>
              <a:t>University</a:t>
            </a:r>
            <a:r>
              <a:rPr lang="it-IT" dirty="0" smtClean="0"/>
              <a:t> of Bologna</a:t>
            </a:r>
            <a:endParaRPr lang="it-IT" dirty="0"/>
          </a:p>
        </p:txBody>
      </p:sp>
      <p:sp>
        <p:nvSpPr>
          <p:cNvPr id="4" name="Segnaposto testo 3"/>
          <p:cNvSpPr>
            <a:spLocks noGrp="1"/>
          </p:cNvSpPr>
          <p:nvPr>
            <p:ph type="body" sz="quarter" idx="12"/>
          </p:nvPr>
        </p:nvSpPr>
        <p:spPr/>
        <p:txBody>
          <a:bodyPr/>
          <a:lstStyle/>
          <a:p>
            <a:r>
              <a:rPr lang="it-IT" dirty="0" err="1" smtClean="0"/>
              <a:t>antonio.fiori@unibo.it</a:t>
            </a:r>
            <a:endParaRPr lang="it-IT" dirty="0"/>
          </a:p>
        </p:txBody>
      </p:sp>
    </p:spTree>
    <p:extLst>
      <p:ext uri="{BB962C8B-B14F-4D97-AF65-F5344CB8AC3E}">
        <p14:creationId xmlns:p14="http://schemas.microsoft.com/office/powerpoint/2010/main" val="2269412900"/>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851</Words>
  <Application>Microsoft Macintosh PowerPoint</Application>
  <PresentationFormat>Presentazione su schermo (4:3)</PresentationFormat>
  <Paragraphs>52</Paragraphs>
  <Slides>8</Slides>
  <Notes>0</Notes>
  <HiddenSlides>0</HiddenSlides>
  <MMClips>0</MMClips>
  <ScaleCrop>false</ScaleCrop>
  <HeadingPairs>
    <vt:vector size="4" baseType="variant">
      <vt:variant>
        <vt:lpstr>Tema</vt:lpstr>
      </vt:variant>
      <vt:variant>
        <vt:i4>3</vt:i4>
      </vt:variant>
      <vt:variant>
        <vt:lpstr>Titoli diapositive</vt:lpstr>
      </vt:variant>
      <vt:variant>
        <vt:i4>8</vt:i4>
      </vt:variant>
    </vt:vector>
  </HeadingPairs>
  <TitlesOfParts>
    <vt:vector size="11" baseType="lpstr">
      <vt:lpstr>COPERTINA</vt:lpstr>
      <vt:lpstr>DIAPOSITIVE</vt:lpstr>
      <vt:lpstr>CHIUSURA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Università di Bologna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AF</cp:lastModifiedBy>
  <cp:revision>51</cp:revision>
  <dcterms:created xsi:type="dcterms:W3CDTF">2018-10-18T06:57:16Z</dcterms:created>
  <dcterms:modified xsi:type="dcterms:W3CDTF">2018-10-19T06:23:06Z</dcterms:modified>
</cp:coreProperties>
</file>